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0" r:id="rId2"/>
    <p:sldMasterId id="2147483732" r:id="rId3"/>
    <p:sldMasterId id="2147483767" r:id="rId4"/>
  </p:sldMasterIdLst>
  <p:notesMasterIdLst>
    <p:notesMasterId r:id="rId85"/>
  </p:notesMasterIdLst>
  <p:sldIdLst>
    <p:sldId id="257" r:id="rId5"/>
    <p:sldId id="258" r:id="rId6"/>
    <p:sldId id="259" r:id="rId7"/>
    <p:sldId id="260" r:id="rId8"/>
    <p:sldId id="261" r:id="rId9"/>
    <p:sldId id="262" r:id="rId10"/>
    <p:sldId id="25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810B6-2B8C-408E-A424-383D2D28D9E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7BEEBA-A492-419C-B1B8-5BDAF42D00B5}">
      <dgm:prSet custT="1"/>
      <dgm:spPr/>
      <dgm:t>
        <a:bodyPr/>
        <a:lstStyle/>
        <a:p>
          <a:r>
            <a:rPr lang="hu-HU" sz="2000" dirty="0"/>
            <a:t>Az Információs Mérnöki Módszertan </a:t>
          </a:r>
          <a:r>
            <a:rPr lang="hu-HU" sz="2000" b="1" dirty="0"/>
            <a:t>(IEM) </a:t>
          </a:r>
          <a:r>
            <a:rPr lang="hu-HU" sz="2000" dirty="0"/>
            <a:t>célja egy keretrendszer biztosítása a szervezet számára, a szervezetben alkalmazott alkalmazások tervezéséhez, értékeléséhez, fejlesztéséhez és bevezetéséhez</a:t>
          </a:r>
          <a:endParaRPr lang="en-US" sz="2000" dirty="0"/>
        </a:p>
      </dgm:t>
    </dgm:pt>
    <dgm:pt modelId="{BF451278-909D-43B9-B8E7-ED29BF6A6870}" type="parTrans" cxnId="{6232C698-3FE7-4DF2-977F-D52BA5920993}">
      <dgm:prSet/>
      <dgm:spPr/>
      <dgm:t>
        <a:bodyPr/>
        <a:lstStyle/>
        <a:p>
          <a:endParaRPr lang="en-US"/>
        </a:p>
      </dgm:t>
    </dgm:pt>
    <dgm:pt modelId="{1C31F54F-5A22-4E12-80F5-72E7CB4D36A4}" type="sibTrans" cxnId="{6232C698-3FE7-4DF2-977F-D52BA5920993}">
      <dgm:prSet/>
      <dgm:spPr/>
      <dgm:t>
        <a:bodyPr/>
        <a:lstStyle/>
        <a:p>
          <a:endParaRPr lang="en-US"/>
        </a:p>
      </dgm:t>
    </dgm:pt>
    <dgm:pt modelId="{888F9CEF-A346-4BE6-AF6B-C115E24D1E30}">
      <dgm:prSet custT="1"/>
      <dgm:spPr/>
      <dgm:t>
        <a:bodyPr/>
        <a:lstStyle/>
        <a:p>
          <a:r>
            <a:rPr lang="hu-HU" sz="2000" dirty="0"/>
            <a:t>Fő célja, hogy a szervezet képessé váljon erőforrásainak hatékonyabb kezelésére</a:t>
          </a:r>
          <a:endParaRPr lang="en-US" sz="2000" dirty="0"/>
        </a:p>
      </dgm:t>
    </dgm:pt>
    <dgm:pt modelId="{C8575C23-EF7C-4355-BA0B-2C75CA0F5215}" type="parTrans" cxnId="{494555C0-F1E8-4B1D-980D-3ADD69B00EA8}">
      <dgm:prSet/>
      <dgm:spPr/>
      <dgm:t>
        <a:bodyPr/>
        <a:lstStyle/>
        <a:p>
          <a:endParaRPr lang="en-US"/>
        </a:p>
      </dgm:t>
    </dgm:pt>
    <dgm:pt modelId="{4D0E893A-E4CC-41DC-8799-3F2069140142}" type="sibTrans" cxnId="{494555C0-F1E8-4B1D-980D-3ADD69B00EA8}">
      <dgm:prSet/>
      <dgm:spPr/>
      <dgm:t>
        <a:bodyPr/>
        <a:lstStyle/>
        <a:p>
          <a:endParaRPr lang="en-US"/>
        </a:p>
      </dgm:t>
    </dgm:pt>
    <dgm:pt modelId="{FB114A9A-641A-4CA4-8EB6-75B7FDDC04BB}">
      <dgm:prSet custT="1"/>
      <dgm:spPr/>
      <dgm:t>
        <a:bodyPr/>
        <a:lstStyle/>
        <a:p>
          <a:r>
            <a:rPr lang="hu-HU" sz="2000" dirty="0"/>
            <a:t>Az IEM egy integrált, teljes életciklusú rendszerfejlesztési megközelítés, automatizált eszköztámogatással, amely kifejezetten hasznos a fejlesztési folyamat precízebbé tételéhez</a:t>
          </a:r>
          <a:endParaRPr lang="en-US" sz="2000" dirty="0"/>
        </a:p>
      </dgm:t>
    </dgm:pt>
    <dgm:pt modelId="{3AB710A1-9228-473D-80B9-34620FE1897D}" type="parTrans" cxnId="{49A14F65-6640-4959-96A6-72C069E2B8A8}">
      <dgm:prSet/>
      <dgm:spPr/>
      <dgm:t>
        <a:bodyPr/>
        <a:lstStyle/>
        <a:p>
          <a:endParaRPr lang="en-US"/>
        </a:p>
      </dgm:t>
    </dgm:pt>
    <dgm:pt modelId="{B9B64F26-2BDC-4811-8084-A6598F019CA1}" type="sibTrans" cxnId="{49A14F65-6640-4959-96A6-72C069E2B8A8}">
      <dgm:prSet/>
      <dgm:spPr/>
      <dgm:t>
        <a:bodyPr/>
        <a:lstStyle/>
        <a:p>
          <a:endParaRPr lang="en-US"/>
        </a:p>
      </dgm:t>
    </dgm:pt>
    <dgm:pt modelId="{94765C7B-AA23-4EC0-8747-5F791AFD98F6}">
      <dgm:prSet custT="1"/>
      <dgm:spPr/>
      <dgm:t>
        <a:bodyPr/>
        <a:lstStyle/>
        <a:p>
          <a:r>
            <a:rPr lang="hu-HU" sz="2000" dirty="0"/>
            <a:t>Az elképzelés az, hogy a munkafeladatok automatizálása lehetővé teszi az egész folyamat megkönnyítését, és helyet hagy a rendszer fejlesztésének elemzési és tervezési szempontjainak</a:t>
          </a:r>
          <a:endParaRPr lang="en-US" sz="2000" dirty="0"/>
        </a:p>
      </dgm:t>
    </dgm:pt>
    <dgm:pt modelId="{4704C52C-56D2-4945-983A-8EE7804925BB}" type="parTrans" cxnId="{25D29342-8624-4038-8A58-E1D3CB86662A}">
      <dgm:prSet/>
      <dgm:spPr/>
      <dgm:t>
        <a:bodyPr/>
        <a:lstStyle/>
        <a:p>
          <a:endParaRPr lang="en-US"/>
        </a:p>
      </dgm:t>
    </dgm:pt>
    <dgm:pt modelId="{8E1B2B6E-5C3C-4FAE-9B4A-1CE0F13D778D}" type="sibTrans" cxnId="{25D29342-8624-4038-8A58-E1D3CB86662A}">
      <dgm:prSet/>
      <dgm:spPr/>
      <dgm:t>
        <a:bodyPr/>
        <a:lstStyle/>
        <a:p>
          <a:endParaRPr lang="en-US"/>
        </a:p>
      </dgm:t>
    </dgm:pt>
    <dgm:pt modelId="{5AF1D34C-5AED-4A53-884D-D7381D78A77D}" type="pres">
      <dgm:prSet presAssocID="{518810B6-2B8C-408E-A424-383D2D28D9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EFFF861F-B87D-43B5-9C99-72EE66573DA4}" type="pres">
      <dgm:prSet presAssocID="{107BEEBA-A492-419C-B1B8-5BDAF42D00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B40C134-2E0C-4105-82CE-599ECFB8A861}" type="pres">
      <dgm:prSet presAssocID="{1C31F54F-5A22-4E12-80F5-72E7CB4D36A4}" presName="spacer" presStyleCnt="0"/>
      <dgm:spPr/>
    </dgm:pt>
    <dgm:pt modelId="{A6422482-759B-477E-AA78-15BE8B5F4E86}" type="pres">
      <dgm:prSet presAssocID="{888F9CEF-A346-4BE6-AF6B-C115E24D1E3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8D0225C-82B3-472D-9700-F9156BEF1525}" type="pres">
      <dgm:prSet presAssocID="{4D0E893A-E4CC-41DC-8799-3F2069140142}" presName="spacer" presStyleCnt="0"/>
      <dgm:spPr/>
    </dgm:pt>
    <dgm:pt modelId="{D5EF93D9-ED2A-4743-85B3-44AE30858D69}" type="pres">
      <dgm:prSet presAssocID="{FB114A9A-641A-4CA4-8EB6-75B7FDDC04B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C1E3CA2-BC07-4189-8325-2A21B85D7F9E}" type="pres">
      <dgm:prSet presAssocID="{B9B64F26-2BDC-4811-8084-A6598F019CA1}" presName="spacer" presStyleCnt="0"/>
      <dgm:spPr/>
    </dgm:pt>
    <dgm:pt modelId="{6353718F-2E79-4C95-800E-D3050D00CEA0}" type="pres">
      <dgm:prSet presAssocID="{94765C7B-AA23-4EC0-8747-5F791AFD98F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49A14F65-6640-4959-96A6-72C069E2B8A8}" srcId="{518810B6-2B8C-408E-A424-383D2D28D9E9}" destId="{FB114A9A-641A-4CA4-8EB6-75B7FDDC04BB}" srcOrd="2" destOrd="0" parTransId="{3AB710A1-9228-473D-80B9-34620FE1897D}" sibTransId="{B9B64F26-2BDC-4811-8084-A6598F019CA1}"/>
    <dgm:cxn modelId="{018A5788-2078-4ABD-B6F8-28996BD1E6B3}" type="presOf" srcId="{94765C7B-AA23-4EC0-8747-5F791AFD98F6}" destId="{6353718F-2E79-4C95-800E-D3050D00CEA0}" srcOrd="0" destOrd="0" presId="urn:microsoft.com/office/officeart/2005/8/layout/vList2"/>
    <dgm:cxn modelId="{5F4CEA15-20F9-4D23-BE2A-707FF8EE1F2B}" type="presOf" srcId="{518810B6-2B8C-408E-A424-383D2D28D9E9}" destId="{5AF1D34C-5AED-4A53-884D-D7381D78A77D}" srcOrd="0" destOrd="0" presId="urn:microsoft.com/office/officeart/2005/8/layout/vList2"/>
    <dgm:cxn modelId="{85BFFA5B-E5FF-45C7-B230-02BB23B030EA}" type="presOf" srcId="{107BEEBA-A492-419C-B1B8-5BDAF42D00B5}" destId="{EFFF861F-B87D-43B5-9C99-72EE66573DA4}" srcOrd="0" destOrd="0" presId="urn:microsoft.com/office/officeart/2005/8/layout/vList2"/>
    <dgm:cxn modelId="{25D29342-8624-4038-8A58-E1D3CB86662A}" srcId="{518810B6-2B8C-408E-A424-383D2D28D9E9}" destId="{94765C7B-AA23-4EC0-8747-5F791AFD98F6}" srcOrd="3" destOrd="0" parTransId="{4704C52C-56D2-4945-983A-8EE7804925BB}" sibTransId="{8E1B2B6E-5C3C-4FAE-9B4A-1CE0F13D778D}"/>
    <dgm:cxn modelId="{1C656ABC-A184-4241-ADD9-83CECD408768}" type="presOf" srcId="{888F9CEF-A346-4BE6-AF6B-C115E24D1E30}" destId="{A6422482-759B-477E-AA78-15BE8B5F4E86}" srcOrd="0" destOrd="0" presId="urn:microsoft.com/office/officeart/2005/8/layout/vList2"/>
    <dgm:cxn modelId="{6232C698-3FE7-4DF2-977F-D52BA5920993}" srcId="{518810B6-2B8C-408E-A424-383D2D28D9E9}" destId="{107BEEBA-A492-419C-B1B8-5BDAF42D00B5}" srcOrd="0" destOrd="0" parTransId="{BF451278-909D-43B9-B8E7-ED29BF6A6870}" sibTransId="{1C31F54F-5A22-4E12-80F5-72E7CB4D36A4}"/>
    <dgm:cxn modelId="{494555C0-F1E8-4B1D-980D-3ADD69B00EA8}" srcId="{518810B6-2B8C-408E-A424-383D2D28D9E9}" destId="{888F9CEF-A346-4BE6-AF6B-C115E24D1E30}" srcOrd="1" destOrd="0" parTransId="{C8575C23-EF7C-4355-BA0B-2C75CA0F5215}" sibTransId="{4D0E893A-E4CC-41DC-8799-3F2069140142}"/>
    <dgm:cxn modelId="{75246277-DCD8-4CFC-8FD1-589610FC2432}" type="presOf" srcId="{FB114A9A-641A-4CA4-8EB6-75B7FDDC04BB}" destId="{D5EF93D9-ED2A-4743-85B3-44AE30858D69}" srcOrd="0" destOrd="0" presId="urn:microsoft.com/office/officeart/2005/8/layout/vList2"/>
    <dgm:cxn modelId="{1AF49C32-B20A-4879-AF4F-459C8D43F64D}" type="presParOf" srcId="{5AF1D34C-5AED-4A53-884D-D7381D78A77D}" destId="{EFFF861F-B87D-43B5-9C99-72EE66573DA4}" srcOrd="0" destOrd="0" presId="urn:microsoft.com/office/officeart/2005/8/layout/vList2"/>
    <dgm:cxn modelId="{87A9C167-E53F-43C6-AA0B-FCA7615482D4}" type="presParOf" srcId="{5AF1D34C-5AED-4A53-884D-D7381D78A77D}" destId="{5B40C134-2E0C-4105-82CE-599ECFB8A861}" srcOrd="1" destOrd="0" presId="urn:microsoft.com/office/officeart/2005/8/layout/vList2"/>
    <dgm:cxn modelId="{8870143E-7617-4A29-8370-0D05F07FA659}" type="presParOf" srcId="{5AF1D34C-5AED-4A53-884D-D7381D78A77D}" destId="{A6422482-759B-477E-AA78-15BE8B5F4E86}" srcOrd="2" destOrd="0" presId="urn:microsoft.com/office/officeart/2005/8/layout/vList2"/>
    <dgm:cxn modelId="{FA32ABB6-6952-4CBE-A6A7-0941E4E44650}" type="presParOf" srcId="{5AF1D34C-5AED-4A53-884D-D7381D78A77D}" destId="{F8D0225C-82B3-472D-9700-F9156BEF1525}" srcOrd="3" destOrd="0" presId="urn:microsoft.com/office/officeart/2005/8/layout/vList2"/>
    <dgm:cxn modelId="{1B6B40D7-3211-4F97-AB53-86928F086E85}" type="presParOf" srcId="{5AF1D34C-5AED-4A53-884D-D7381D78A77D}" destId="{D5EF93D9-ED2A-4743-85B3-44AE30858D69}" srcOrd="4" destOrd="0" presId="urn:microsoft.com/office/officeart/2005/8/layout/vList2"/>
    <dgm:cxn modelId="{A3664AE2-3F85-4E62-B7CD-2115BA0587E3}" type="presParOf" srcId="{5AF1D34C-5AED-4A53-884D-D7381D78A77D}" destId="{BC1E3CA2-BC07-4189-8325-2A21B85D7F9E}" srcOrd="5" destOrd="0" presId="urn:microsoft.com/office/officeart/2005/8/layout/vList2"/>
    <dgm:cxn modelId="{D2E9BAD6-16BC-4C07-8671-4200F6C7E7B2}" type="presParOf" srcId="{5AF1D34C-5AED-4A53-884D-D7381D78A77D}" destId="{6353718F-2E79-4C95-800E-D3050D00CEA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B66FCE-92D4-41DC-8111-B6D58C994D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9B1104-8E0E-4BA0-8863-CABAAFB2FD1F}">
      <dgm:prSet/>
      <dgm:spPr/>
      <dgm:t>
        <a:bodyPr/>
        <a:lstStyle/>
        <a:p>
          <a:r>
            <a:rPr lang="hu-HU"/>
            <a:t>Ez a módszertan nem csak a szervezeti célokra összpontosít, hanem nagy hangsúlyt fektet az </a:t>
          </a:r>
          <a:r>
            <a:rPr lang="hu-HU" b="1"/>
            <a:t>információs infrastruktúrára </a:t>
          </a:r>
          <a:r>
            <a:rPr lang="hu-HU"/>
            <a:t>is, amelyen alapul a folyamat kezelése, lehetővé téve a csapat számára, hogy felügyelje saját projektjüket</a:t>
          </a:r>
          <a:endParaRPr lang="en-US"/>
        </a:p>
      </dgm:t>
    </dgm:pt>
    <dgm:pt modelId="{19209767-1D32-433F-8E60-0C990EC85623}" type="parTrans" cxnId="{3B2E4DF3-61BA-4035-A03C-9C102F9DB33E}">
      <dgm:prSet/>
      <dgm:spPr/>
      <dgm:t>
        <a:bodyPr/>
        <a:lstStyle/>
        <a:p>
          <a:endParaRPr lang="en-US"/>
        </a:p>
      </dgm:t>
    </dgm:pt>
    <dgm:pt modelId="{E4842C25-941F-468B-87DC-28E27057532A}" type="sibTrans" cxnId="{3B2E4DF3-61BA-4035-A03C-9C102F9DB33E}">
      <dgm:prSet/>
      <dgm:spPr/>
      <dgm:t>
        <a:bodyPr/>
        <a:lstStyle/>
        <a:p>
          <a:endParaRPr lang="en-US"/>
        </a:p>
      </dgm:t>
    </dgm:pt>
    <dgm:pt modelId="{83D06C43-AE6A-4A92-855F-CB90D66CB41A}">
      <dgm:prSet/>
      <dgm:spPr/>
      <dgm:t>
        <a:bodyPr/>
        <a:lstStyle/>
        <a:p>
          <a:r>
            <a:rPr lang="hu-HU"/>
            <a:t>Ezt egy keretrendszerként tekintik, amely különböző technikákat vázol fel az informatikai rendszer hatékony fejlesztéséhez és tervezéséhez</a:t>
          </a:r>
          <a:endParaRPr lang="en-US"/>
        </a:p>
      </dgm:t>
    </dgm:pt>
    <dgm:pt modelId="{2F789009-71A7-4D43-B8F8-3C201FE0732C}" type="parTrans" cxnId="{417EE433-C3A2-4F06-BD9D-8DFC0B465874}">
      <dgm:prSet/>
      <dgm:spPr/>
      <dgm:t>
        <a:bodyPr/>
        <a:lstStyle/>
        <a:p>
          <a:endParaRPr lang="en-US"/>
        </a:p>
      </dgm:t>
    </dgm:pt>
    <dgm:pt modelId="{86B0DF89-006A-43EF-A8BE-640ACA53E834}" type="sibTrans" cxnId="{417EE433-C3A2-4F06-BD9D-8DFC0B465874}">
      <dgm:prSet/>
      <dgm:spPr/>
      <dgm:t>
        <a:bodyPr/>
        <a:lstStyle/>
        <a:p>
          <a:endParaRPr lang="en-US"/>
        </a:p>
      </dgm:t>
    </dgm:pt>
    <dgm:pt modelId="{B51DCED0-BE94-48E8-98C4-13C7F2A257A1}" type="pres">
      <dgm:prSet presAssocID="{77B66FCE-92D4-41DC-8111-B6D58C994D3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B8B8B66B-1D6E-4C7A-A4F4-43B329CD1A85}" type="pres">
      <dgm:prSet presAssocID="{669B1104-8E0E-4BA0-8863-CABAAFB2FD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B68B5C3-A2A1-4FA0-9882-CE5D222F045E}" type="pres">
      <dgm:prSet presAssocID="{E4842C25-941F-468B-87DC-28E27057532A}" presName="spacer" presStyleCnt="0"/>
      <dgm:spPr/>
    </dgm:pt>
    <dgm:pt modelId="{E8C40778-B12F-45FB-8B8C-5B5D2981E03A}" type="pres">
      <dgm:prSet presAssocID="{83D06C43-AE6A-4A92-855F-CB90D66CB41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30DAB41C-28B0-49BC-96FB-CDA8DB858636}" type="presOf" srcId="{83D06C43-AE6A-4A92-855F-CB90D66CB41A}" destId="{E8C40778-B12F-45FB-8B8C-5B5D2981E03A}" srcOrd="0" destOrd="0" presId="urn:microsoft.com/office/officeart/2005/8/layout/vList2"/>
    <dgm:cxn modelId="{3B2E4DF3-61BA-4035-A03C-9C102F9DB33E}" srcId="{77B66FCE-92D4-41DC-8111-B6D58C994D38}" destId="{669B1104-8E0E-4BA0-8863-CABAAFB2FD1F}" srcOrd="0" destOrd="0" parTransId="{19209767-1D32-433F-8E60-0C990EC85623}" sibTransId="{E4842C25-941F-468B-87DC-28E27057532A}"/>
    <dgm:cxn modelId="{851BCCCD-56F0-466F-9EA0-432CE48706EA}" type="presOf" srcId="{77B66FCE-92D4-41DC-8111-B6D58C994D38}" destId="{B51DCED0-BE94-48E8-98C4-13C7F2A257A1}" srcOrd="0" destOrd="0" presId="urn:microsoft.com/office/officeart/2005/8/layout/vList2"/>
    <dgm:cxn modelId="{272A3CDF-8BDC-4F2F-B89C-4EAFCA272BCE}" type="presOf" srcId="{669B1104-8E0E-4BA0-8863-CABAAFB2FD1F}" destId="{B8B8B66B-1D6E-4C7A-A4F4-43B329CD1A85}" srcOrd="0" destOrd="0" presId="urn:microsoft.com/office/officeart/2005/8/layout/vList2"/>
    <dgm:cxn modelId="{417EE433-C3A2-4F06-BD9D-8DFC0B465874}" srcId="{77B66FCE-92D4-41DC-8111-B6D58C994D38}" destId="{83D06C43-AE6A-4A92-855F-CB90D66CB41A}" srcOrd="1" destOrd="0" parTransId="{2F789009-71A7-4D43-B8F8-3C201FE0732C}" sibTransId="{86B0DF89-006A-43EF-A8BE-640ACA53E834}"/>
    <dgm:cxn modelId="{283FB94C-DC29-4C57-B18C-28667575B6E7}" type="presParOf" srcId="{B51DCED0-BE94-48E8-98C4-13C7F2A257A1}" destId="{B8B8B66B-1D6E-4C7A-A4F4-43B329CD1A85}" srcOrd="0" destOrd="0" presId="urn:microsoft.com/office/officeart/2005/8/layout/vList2"/>
    <dgm:cxn modelId="{A01ED127-A88C-446F-9E3D-A9EC3F02A3D0}" type="presParOf" srcId="{B51DCED0-BE94-48E8-98C4-13C7F2A257A1}" destId="{DB68B5C3-A2A1-4FA0-9882-CE5D222F045E}" srcOrd="1" destOrd="0" presId="urn:microsoft.com/office/officeart/2005/8/layout/vList2"/>
    <dgm:cxn modelId="{B9F986D2-45FD-4387-B980-E967171371DC}" type="presParOf" srcId="{B51DCED0-BE94-48E8-98C4-13C7F2A257A1}" destId="{E8C40778-B12F-45FB-8B8C-5B5D2981E03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54319-659D-47F9-8CFC-29A1DFD503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FA95B5-0B8F-42B4-9624-00838716F95F}">
      <dgm:prSet/>
      <dgm:spPr/>
      <dgm:t>
        <a:bodyPr/>
        <a:lstStyle/>
        <a:p>
          <a:r>
            <a:rPr lang="hu-HU" dirty="0"/>
            <a:t>Az IE azon az elképzelésen alapul, hogy a különböző változókat, amelyek részt vesznek egy adott rendszerben, össze kell hozni annak érdekében, hogy egy </a:t>
          </a:r>
          <a:r>
            <a:rPr lang="hu-HU" b="1" dirty="0"/>
            <a:t>funkcionális rendszert</a:t>
          </a:r>
          <a:r>
            <a:rPr lang="hu-HU" dirty="0"/>
            <a:t> fejlesszenek ki</a:t>
          </a:r>
          <a:endParaRPr lang="en-US" dirty="0"/>
        </a:p>
      </dgm:t>
    </dgm:pt>
    <dgm:pt modelId="{19397B42-B0EA-4FFD-851E-C17F8F92869A}" type="parTrans" cxnId="{ADF677D8-2B17-4487-A4AF-DC0FEA654A0B}">
      <dgm:prSet/>
      <dgm:spPr/>
      <dgm:t>
        <a:bodyPr/>
        <a:lstStyle/>
        <a:p>
          <a:endParaRPr lang="en-US"/>
        </a:p>
      </dgm:t>
    </dgm:pt>
    <dgm:pt modelId="{1B6853B3-C436-4147-B7B0-705C2AC67E00}" type="sibTrans" cxnId="{ADF677D8-2B17-4487-A4AF-DC0FEA654A0B}">
      <dgm:prSet/>
      <dgm:spPr/>
      <dgm:t>
        <a:bodyPr/>
        <a:lstStyle/>
        <a:p>
          <a:endParaRPr lang="en-US"/>
        </a:p>
      </dgm:t>
    </dgm:pt>
    <dgm:pt modelId="{549FD306-0692-41E9-9D1C-426C96FCC3F4}">
      <dgm:prSet/>
      <dgm:spPr/>
      <dgm:t>
        <a:bodyPr/>
        <a:lstStyle/>
        <a:p>
          <a:r>
            <a:rPr lang="hu-HU" dirty="0"/>
            <a:t>Ennek eléréséhez egy népszerű eszköz, az automatizált számítógépes segédprogramok szoftvertervező eszközkészlete</a:t>
          </a:r>
          <a:endParaRPr lang="en-US" dirty="0"/>
        </a:p>
      </dgm:t>
    </dgm:pt>
    <dgm:pt modelId="{C4426914-41CF-44F2-8E56-5D8CBA9F7170}" type="parTrans" cxnId="{7434B890-0CC5-46CF-9343-AC71E5BD2A9A}">
      <dgm:prSet/>
      <dgm:spPr/>
      <dgm:t>
        <a:bodyPr/>
        <a:lstStyle/>
        <a:p>
          <a:endParaRPr lang="en-US"/>
        </a:p>
      </dgm:t>
    </dgm:pt>
    <dgm:pt modelId="{AF682F12-D738-4F38-BAF4-66252E7D00FC}" type="sibTrans" cxnId="{7434B890-0CC5-46CF-9343-AC71E5BD2A9A}">
      <dgm:prSet/>
      <dgm:spPr/>
      <dgm:t>
        <a:bodyPr/>
        <a:lstStyle/>
        <a:p>
          <a:endParaRPr lang="en-US"/>
        </a:p>
      </dgm:t>
    </dgm:pt>
    <dgm:pt modelId="{0E4B9CD9-4C45-4C76-97EA-60777C62A7F7}">
      <dgm:prSet/>
      <dgm:spPr/>
      <dgm:t>
        <a:bodyPr/>
        <a:lstStyle/>
        <a:p>
          <a:r>
            <a:rPr lang="hu-HU"/>
            <a:t>Az IE egy rugalmas módszertan, amely alkalmazkodhat specifikus kontextusokhoz és projektekhez, de nyilvánvalóan nagyobb hangsúlyt helyez az informatikai rendszer fejlesztés konkrét eszközeire és módszereire</a:t>
          </a:r>
          <a:endParaRPr lang="en-US"/>
        </a:p>
      </dgm:t>
    </dgm:pt>
    <dgm:pt modelId="{A438C163-964F-4B1C-8855-6651A80C5A04}" type="parTrans" cxnId="{0FB5A2B3-1F3D-4946-940D-5C67271A48DA}">
      <dgm:prSet/>
      <dgm:spPr/>
      <dgm:t>
        <a:bodyPr/>
        <a:lstStyle/>
        <a:p>
          <a:endParaRPr lang="en-US"/>
        </a:p>
      </dgm:t>
    </dgm:pt>
    <dgm:pt modelId="{F103AF14-F127-417A-83F8-E6BAFF468547}" type="sibTrans" cxnId="{0FB5A2B3-1F3D-4946-940D-5C67271A48DA}">
      <dgm:prSet/>
      <dgm:spPr/>
      <dgm:t>
        <a:bodyPr/>
        <a:lstStyle/>
        <a:p>
          <a:endParaRPr lang="en-US"/>
        </a:p>
      </dgm:t>
    </dgm:pt>
    <dgm:pt modelId="{CE7DD68A-D6D6-4923-B981-6AC937490BED}" type="pres">
      <dgm:prSet presAssocID="{35D54319-659D-47F9-8CFC-29A1DFD503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E6F36408-3641-4877-BE9D-F6FB16A65916}" type="pres">
      <dgm:prSet presAssocID="{0EFA95B5-0B8F-42B4-9624-00838716F9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ACA2220-3F0B-4204-B5E5-2BD58183C4A0}" type="pres">
      <dgm:prSet presAssocID="{1B6853B3-C436-4147-B7B0-705C2AC67E00}" presName="spacer" presStyleCnt="0"/>
      <dgm:spPr/>
    </dgm:pt>
    <dgm:pt modelId="{D78662BA-003F-4D01-91ED-4058FFD68BFC}" type="pres">
      <dgm:prSet presAssocID="{549FD306-0692-41E9-9D1C-426C96FCC3F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B585C3D-F32C-4F24-8589-9E1D6A5C6F47}" type="pres">
      <dgm:prSet presAssocID="{AF682F12-D738-4F38-BAF4-66252E7D00FC}" presName="spacer" presStyleCnt="0"/>
      <dgm:spPr/>
    </dgm:pt>
    <dgm:pt modelId="{88CBB4C7-571E-451B-902B-59D608188F81}" type="pres">
      <dgm:prSet presAssocID="{0E4B9CD9-4C45-4C76-97EA-60777C62A7F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7434B890-0CC5-46CF-9343-AC71E5BD2A9A}" srcId="{35D54319-659D-47F9-8CFC-29A1DFD50309}" destId="{549FD306-0692-41E9-9D1C-426C96FCC3F4}" srcOrd="1" destOrd="0" parTransId="{C4426914-41CF-44F2-8E56-5D8CBA9F7170}" sibTransId="{AF682F12-D738-4F38-BAF4-66252E7D00FC}"/>
    <dgm:cxn modelId="{224954B5-CE5B-4F2D-8365-D98E6FF0237B}" type="presOf" srcId="{0EFA95B5-0B8F-42B4-9624-00838716F95F}" destId="{E6F36408-3641-4877-BE9D-F6FB16A65916}" srcOrd="0" destOrd="0" presId="urn:microsoft.com/office/officeart/2005/8/layout/vList2"/>
    <dgm:cxn modelId="{ADF677D8-2B17-4487-A4AF-DC0FEA654A0B}" srcId="{35D54319-659D-47F9-8CFC-29A1DFD50309}" destId="{0EFA95B5-0B8F-42B4-9624-00838716F95F}" srcOrd="0" destOrd="0" parTransId="{19397B42-B0EA-4FFD-851E-C17F8F92869A}" sibTransId="{1B6853B3-C436-4147-B7B0-705C2AC67E00}"/>
    <dgm:cxn modelId="{0FB5A2B3-1F3D-4946-940D-5C67271A48DA}" srcId="{35D54319-659D-47F9-8CFC-29A1DFD50309}" destId="{0E4B9CD9-4C45-4C76-97EA-60777C62A7F7}" srcOrd="2" destOrd="0" parTransId="{A438C163-964F-4B1C-8855-6651A80C5A04}" sibTransId="{F103AF14-F127-417A-83F8-E6BAFF468547}"/>
    <dgm:cxn modelId="{8033D766-E983-4348-974F-E541B1498F8E}" type="presOf" srcId="{0E4B9CD9-4C45-4C76-97EA-60777C62A7F7}" destId="{88CBB4C7-571E-451B-902B-59D608188F81}" srcOrd="0" destOrd="0" presId="urn:microsoft.com/office/officeart/2005/8/layout/vList2"/>
    <dgm:cxn modelId="{837D317C-C157-4BD0-83FB-D5788E6ADC8F}" type="presOf" srcId="{549FD306-0692-41E9-9D1C-426C96FCC3F4}" destId="{D78662BA-003F-4D01-91ED-4058FFD68BFC}" srcOrd="0" destOrd="0" presId="urn:microsoft.com/office/officeart/2005/8/layout/vList2"/>
    <dgm:cxn modelId="{93FC7378-DC20-4A2B-B466-4D3533F546E1}" type="presOf" srcId="{35D54319-659D-47F9-8CFC-29A1DFD50309}" destId="{CE7DD68A-D6D6-4923-B981-6AC937490BED}" srcOrd="0" destOrd="0" presId="urn:microsoft.com/office/officeart/2005/8/layout/vList2"/>
    <dgm:cxn modelId="{B0396D5C-1DE1-45D4-831C-7BC1C4644A88}" type="presParOf" srcId="{CE7DD68A-D6D6-4923-B981-6AC937490BED}" destId="{E6F36408-3641-4877-BE9D-F6FB16A65916}" srcOrd="0" destOrd="0" presId="urn:microsoft.com/office/officeart/2005/8/layout/vList2"/>
    <dgm:cxn modelId="{1D8F04ED-57AC-45E6-97B6-95593789DF01}" type="presParOf" srcId="{CE7DD68A-D6D6-4923-B981-6AC937490BED}" destId="{9ACA2220-3F0B-4204-B5E5-2BD58183C4A0}" srcOrd="1" destOrd="0" presId="urn:microsoft.com/office/officeart/2005/8/layout/vList2"/>
    <dgm:cxn modelId="{6117BE3B-B121-4FC6-8726-5892030B4936}" type="presParOf" srcId="{CE7DD68A-D6D6-4923-B981-6AC937490BED}" destId="{D78662BA-003F-4D01-91ED-4058FFD68BFC}" srcOrd="2" destOrd="0" presId="urn:microsoft.com/office/officeart/2005/8/layout/vList2"/>
    <dgm:cxn modelId="{4663EB54-EF13-4004-B648-96E5E99E1C7E}" type="presParOf" srcId="{CE7DD68A-D6D6-4923-B981-6AC937490BED}" destId="{0B585C3D-F32C-4F24-8589-9E1D6A5C6F47}" srcOrd="3" destOrd="0" presId="urn:microsoft.com/office/officeart/2005/8/layout/vList2"/>
    <dgm:cxn modelId="{AE63734B-FA94-4877-8436-EEE8A59E5093}" type="presParOf" srcId="{CE7DD68A-D6D6-4923-B981-6AC937490BED}" destId="{88CBB4C7-571E-451B-902B-59D608188F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F861F-B87D-43B5-9C99-72EE66573DA4}">
      <dsp:nvSpPr>
        <dsp:cNvPr id="0" name=""/>
        <dsp:cNvSpPr/>
      </dsp:nvSpPr>
      <dsp:spPr>
        <a:xfrm>
          <a:off x="0" y="1220"/>
          <a:ext cx="6900512" cy="13730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/>
            <a:t>Az Információs Mérnöki Módszertan </a:t>
          </a:r>
          <a:r>
            <a:rPr lang="hu-HU" sz="2000" b="1" kern="1200" dirty="0"/>
            <a:t>(IEM) </a:t>
          </a:r>
          <a:r>
            <a:rPr lang="hu-HU" sz="2000" kern="1200" dirty="0"/>
            <a:t>célja egy keretrendszer biztosítása a szervezet számára, a szervezetben alkalmazott alkalmazások tervezéséhez, értékeléséhez, fejlesztéséhez és bevezetéséhez</a:t>
          </a:r>
          <a:endParaRPr lang="en-US" sz="2000" kern="1200" dirty="0"/>
        </a:p>
      </dsp:txBody>
      <dsp:txXfrm>
        <a:off x="67026" y="68246"/>
        <a:ext cx="6766460" cy="1238984"/>
      </dsp:txXfrm>
    </dsp:sp>
    <dsp:sp modelId="{A6422482-759B-477E-AA78-15BE8B5F4E86}">
      <dsp:nvSpPr>
        <dsp:cNvPr id="0" name=""/>
        <dsp:cNvSpPr/>
      </dsp:nvSpPr>
      <dsp:spPr>
        <a:xfrm>
          <a:off x="0" y="1388108"/>
          <a:ext cx="6900512" cy="137303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/>
            <a:t>Fő célja, hogy a szervezet képessé váljon erőforrásainak hatékonyabb kezelésére</a:t>
          </a:r>
          <a:endParaRPr lang="en-US" sz="2000" kern="1200" dirty="0"/>
        </a:p>
      </dsp:txBody>
      <dsp:txXfrm>
        <a:off x="67026" y="1455134"/>
        <a:ext cx="6766460" cy="1238984"/>
      </dsp:txXfrm>
    </dsp:sp>
    <dsp:sp modelId="{D5EF93D9-ED2A-4743-85B3-44AE30858D69}">
      <dsp:nvSpPr>
        <dsp:cNvPr id="0" name=""/>
        <dsp:cNvSpPr/>
      </dsp:nvSpPr>
      <dsp:spPr>
        <a:xfrm>
          <a:off x="0" y="2774996"/>
          <a:ext cx="6900512" cy="137303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/>
            <a:t>Az IEM egy integrált, teljes életciklusú rendszerfejlesztési megközelítés, automatizált eszköztámogatással, amely kifejezetten hasznos a fejlesztési folyamat precízebbé tételéhez</a:t>
          </a:r>
          <a:endParaRPr lang="en-US" sz="2000" kern="1200" dirty="0"/>
        </a:p>
      </dsp:txBody>
      <dsp:txXfrm>
        <a:off x="67026" y="2842022"/>
        <a:ext cx="6766460" cy="1238984"/>
      </dsp:txXfrm>
    </dsp:sp>
    <dsp:sp modelId="{6353718F-2E79-4C95-800E-D3050D00CEA0}">
      <dsp:nvSpPr>
        <dsp:cNvPr id="0" name=""/>
        <dsp:cNvSpPr/>
      </dsp:nvSpPr>
      <dsp:spPr>
        <a:xfrm>
          <a:off x="0" y="4161883"/>
          <a:ext cx="6900512" cy="137303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/>
            <a:t>Az elképzelés az, hogy a munkafeladatok automatizálása lehetővé teszi az egész folyamat megkönnyítését, és helyet hagy a rendszer fejlesztésének elemzési és tervezési szempontjainak</a:t>
          </a:r>
          <a:endParaRPr lang="en-US" sz="2000" kern="1200" dirty="0"/>
        </a:p>
      </dsp:txBody>
      <dsp:txXfrm>
        <a:off x="67026" y="4228909"/>
        <a:ext cx="6766460" cy="1238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8B66B-1D6E-4C7A-A4F4-43B329CD1A85}">
      <dsp:nvSpPr>
        <dsp:cNvPr id="0" name=""/>
        <dsp:cNvSpPr/>
      </dsp:nvSpPr>
      <dsp:spPr>
        <a:xfrm>
          <a:off x="0" y="479550"/>
          <a:ext cx="6900512" cy="225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/>
            <a:t>Ez a módszertan nem csak a szervezeti célokra összpontosít, hanem nagy hangsúlyt fektet az </a:t>
          </a:r>
          <a:r>
            <a:rPr lang="hu-HU" sz="2600" b="1" kern="1200"/>
            <a:t>információs infrastruktúrára </a:t>
          </a:r>
          <a:r>
            <a:rPr lang="hu-HU" sz="2600" kern="1200"/>
            <a:t>is, amelyen alapul a folyamat kezelése, lehetővé téve a csapat számára, hogy felügyelje saját projektjüket</a:t>
          </a:r>
          <a:endParaRPr lang="en-US" sz="2600" kern="1200"/>
        </a:p>
      </dsp:txBody>
      <dsp:txXfrm>
        <a:off x="109889" y="589439"/>
        <a:ext cx="6680734" cy="2031302"/>
      </dsp:txXfrm>
    </dsp:sp>
    <dsp:sp modelId="{E8C40778-B12F-45FB-8B8C-5B5D2981E03A}">
      <dsp:nvSpPr>
        <dsp:cNvPr id="0" name=""/>
        <dsp:cNvSpPr/>
      </dsp:nvSpPr>
      <dsp:spPr>
        <a:xfrm>
          <a:off x="0" y="2805510"/>
          <a:ext cx="6900512" cy="22510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/>
            <a:t>Ezt egy keretrendszerként tekintik, amely különböző technikákat vázol fel az informatikai rendszer hatékony fejlesztéséhez és tervezéséhez</a:t>
          </a:r>
          <a:endParaRPr lang="en-US" sz="2600" kern="1200"/>
        </a:p>
      </dsp:txBody>
      <dsp:txXfrm>
        <a:off x="109889" y="2915399"/>
        <a:ext cx="6680734" cy="20313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36408-3641-4877-BE9D-F6FB16A65916}">
      <dsp:nvSpPr>
        <dsp:cNvPr id="0" name=""/>
        <dsp:cNvSpPr/>
      </dsp:nvSpPr>
      <dsp:spPr>
        <a:xfrm>
          <a:off x="0" y="448281"/>
          <a:ext cx="6364224" cy="14987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/>
            <a:t>Az IE azon az elképzelésen alapul, hogy a különböző változókat, amelyek részt vesznek egy adott rendszerben, össze kell hozni annak érdekében, hogy egy </a:t>
          </a:r>
          <a:r>
            <a:rPr lang="hu-HU" sz="2100" b="1" kern="1200" dirty="0"/>
            <a:t>funkcionális rendszert</a:t>
          </a:r>
          <a:r>
            <a:rPr lang="hu-HU" sz="2100" kern="1200" dirty="0"/>
            <a:t> fejlesszenek ki</a:t>
          </a:r>
          <a:endParaRPr lang="en-US" sz="2100" kern="1200" dirty="0"/>
        </a:p>
      </dsp:txBody>
      <dsp:txXfrm>
        <a:off x="73164" y="521445"/>
        <a:ext cx="6217896" cy="1352442"/>
      </dsp:txXfrm>
    </dsp:sp>
    <dsp:sp modelId="{D78662BA-003F-4D01-91ED-4058FFD68BFC}">
      <dsp:nvSpPr>
        <dsp:cNvPr id="0" name=""/>
        <dsp:cNvSpPr/>
      </dsp:nvSpPr>
      <dsp:spPr>
        <a:xfrm>
          <a:off x="0" y="2007531"/>
          <a:ext cx="6364224" cy="14987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/>
            <a:t>Ennek eléréséhez egy népszerű eszköz, az automatizált számítógépes segédprogramok szoftvertervező eszközkészlete</a:t>
          </a:r>
          <a:endParaRPr lang="en-US" sz="2100" kern="1200" dirty="0"/>
        </a:p>
      </dsp:txBody>
      <dsp:txXfrm>
        <a:off x="73164" y="2080695"/>
        <a:ext cx="6217896" cy="1352442"/>
      </dsp:txXfrm>
    </dsp:sp>
    <dsp:sp modelId="{88CBB4C7-571E-451B-902B-59D608188F81}">
      <dsp:nvSpPr>
        <dsp:cNvPr id="0" name=""/>
        <dsp:cNvSpPr/>
      </dsp:nvSpPr>
      <dsp:spPr>
        <a:xfrm>
          <a:off x="0" y="3566781"/>
          <a:ext cx="6364224" cy="14987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/>
            <a:t>Az IE egy rugalmas módszertan, amely alkalmazkodhat specifikus kontextusokhoz és projektekhez, de nyilvánvalóan nagyobb hangsúlyt helyez az informatikai rendszer fejlesztés konkrét eszközeire és módszereire</a:t>
          </a:r>
          <a:endParaRPr lang="en-US" sz="2100" kern="1200"/>
        </a:p>
      </dsp:txBody>
      <dsp:txXfrm>
        <a:off x="73164" y="3639945"/>
        <a:ext cx="6217896" cy="1352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4F3AE-08AB-4EF4-BB09-A401DD01ED5C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99EF9-F2EB-45F9-A270-FCD80B5CBF9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777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 agilis módzser gyorsan, proaktívan vagy reaktívan reagál a változásokra, figyelembe véve az ügyfél szemszögét</a:t>
            </a: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ez a módszer képes kezelni a változásokat, a technológiában és a követelményekben, akár olyan mértékben is, hogyhogy magát a módszert is megváltoztassa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minden egyes iterációval a rendszert vagy egy részét fejlesztik, tesztelik és javítják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kiemeli a személyes kommunikációt a munkacsoporton belül  és az ügyféllel, aki szorosan részt vesz a fejlesztési folyamatban</a:t>
            </a:r>
            <a:endParaRPr/>
          </a:p>
        </p:txBody>
      </p:sp>
      <p:sp>
        <p:nvSpPr>
          <p:cNvPr id="117" name="Google Shape;11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ez a módszer képes kezelni a változásokat, a technológiában és a követelményekben, akár olyan mértékben is, hogyhogy magát a módszert is megváltoztassa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minden egyes iterációval egy-egy résza rendszer egy részét fejlesztik, tesztelik és javítják, miközben egy új részt fejlesztenek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kiemeli a személyes kommunikációt a munkacsoporton belül  és az ügyféllel, aki szorosan részt vesz a fejlesztési folyamatban</a:t>
            </a: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ez a módszer képes kezelni a változásokat, a technológiában és a követelményekben, akár olyan mértékben is, hogyhogy magát a módszert is megváltoztassa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minden egyes iterációval egy-egy résza rendszer egy részét fejlesztik, tesztelik és javítják, miközben egy új részt fejlesztenek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kiemeli a személyes kommunikációt a munkacsoporton belül  és az ügyféllel, aki szorosan részt vesz a fejlesztési folyamatban</a:t>
            </a:r>
            <a:endParaRPr/>
          </a:p>
        </p:txBody>
      </p:sp>
      <p:sp>
        <p:nvSpPr>
          <p:cNvPr id="135" name="Google Shape;13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Sprintt max 1 hónap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Backlog prioritalizálás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Sprintek tervezése – sprint backlog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Minden sprint vegere egy kesz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2013 73% scrum, utanna scrum/xp hybrid</a:t>
            </a: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Állami szervezetek részére lett kitalálva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Itt a 12-es betűméret, ha valaki nem tudja elolvasni mert túl KICSI, őt ezzel a képpel tudom bíztatni</a:t>
            </a:r>
            <a:endParaRPr/>
          </a:p>
        </p:txBody>
      </p:sp>
      <p:sp>
        <p:nvSpPr>
          <p:cNvPr id="212" name="Google Shape;21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 8 szintre osztható, de neten nem volt</a:t>
            </a:r>
            <a:endParaRPr/>
          </a:p>
        </p:txBody>
      </p:sp>
      <p:sp>
        <p:nvSpPr>
          <p:cNvPr id="226" name="Google Shape;22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Neten sehol se volt ez a 8 fent</a:t>
            </a:r>
            <a:endParaRPr/>
          </a:p>
        </p:txBody>
      </p:sp>
      <p:sp>
        <p:nvSpPr>
          <p:cNvPr id="232" name="Google Shape;23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alapelv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Alapvető fontosságú, hogy a fent említett elvek az egész fejlesztési projektet támogassák. Ezeket az elveket iránymutatásnak kell tekinteni, amelyeket követni kell, amikor ezt a módszert az adott környezethez és kontextushoz alkalmazzuk.</a:t>
            </a:r>
            <a:endParaRPr/>
          </a:p>
        </p:txBody>
      </p:sp>
      <p:sp>
        <p:nvSpPr>
          <p:cNvPr id="253" name="Google Shape;25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4502-4CC7-B0B8-835B-579C7288C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17BCB-C367-E2FE-9042-080991683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A9ED-7995-375B-5A37-09B03510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9B826-B08B-2476-C425-64226053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CC19-7FE8-E4E7-AAC5-F6E51A2B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133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BA19-E14F-2808-3760-8EB194EB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E1370-C254-CFFD-7133-2BEF0D9A4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6DC7A-698A-3BD3-A886-9AE79658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FCE1E-EE55-5B33-800E-F16E64D9C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4789F-5DD0-E705-B69E-0500E482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795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D4270-9714-87FD-7A2D-6F4D5778A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F7E63-C348-4D8D-0067-341DDBDBD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9D9B-2BDF-6B56-AEEF-EB69845E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1076-BC2F-F31B-75B6-EC07D639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D7BC-C1E0-EA8B-DDE6-C21F472C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6114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014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4036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426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977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0397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219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9966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252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9B4D-61D4-EFC0-0AD2-1301CFB8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8345-F91F-9828-69E3-8B33F564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0772-14E1-CE57-C6C5-6F24E48B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24091-9BBA-941C-6956-42425B2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B281A-F616-95ED-383B-D2D0F5AD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5674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3217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2136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0386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82926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3097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337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0731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6841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6892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133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9F65-908B-A471-5F41-F74F9312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41D74-F8F1-5A1E-E33D-D76D3A40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5F399-1268-E6A6-8F85-B8133A0B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DAD92-73B9-2BFB-3995-AD8DEA69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3A73-4A72-3A14-70F4-B6C9A7C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462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8770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7698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3234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10539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18354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4258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3419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540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0850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36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AEA0-99A9-7677-5EF2-5A070E42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6602-DD4E-14EE-EF3B-51DAE22A0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5111D-9055-DF21-D6E5-769EE6FBD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722CC-3830-77F0-02AA-572E8ECB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1A683-5C0F-48AE-20DA-2A1E5150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5CD28-FEE0-09D7-88C8-2D3AC9D8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17492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83927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20001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51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2314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59997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46993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345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576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8055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75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754E-55C5-DBEB-5E28-474B0643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A91A-488E-4180-258C-E255A3F2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E59E8-3008-D1BD-37C6-63BD07E99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ACAC2-0668-E53F-99F8-947B8272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A52C3-4092-688A-DDB7-AD09DF058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1FFFF-3C0F-954D-5C3C-62CBCE6A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784B8-8DF0-0835-2415-70EC6E4B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917773-EF3B-733E-18B2-FCABD78D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34227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64542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3259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6524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992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2707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0425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987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0B82-BDAD-29A1-2808-AD5426F1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7994B-4119-89FB-954F-A61AFF50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CA8E3-A1F7-8B45-9449-7402E8D1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F7C4A-F2C3-27B6-D3ED-7609106A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32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D21B4-B7E1-EBE0-6F7D-D20C17AB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B1CB4-4F78-7EF1-CB05-19EEDE5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72E23-65B3-24C6-69C5-F0E761E0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95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E2D-EBCE-87AB-BBBD-AD3B870A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8003-F58A-1EB8-EA0D-B4E8127B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DC524-F31F-2DA0-584B-B16D28506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CB569-C680-9FBF-EA64-55804EA8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19B5E-04E1-3269-3BF0-B4D3C170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37730-7AE2-EB70-7010-67E4208B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335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2019-C2D5-C84E-3B88-746B0E06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C36D-28F3-5636-DB30-3B80A9BCB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A9428-C183-8EC9-EE97-6073F0CBF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CE502-0165-A59E-6B1D-5C26327A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37DC5-D073-EA92-455E-94062F04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A125A-BCA2-E53E-ECEC-A0B9454A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20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C6FF08-A4B7-7CB0-1F2E-5F35799C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7BA0-78DC-AE8F-C247-E48583C74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0EB4B-9F56-E579-AE19-230A23082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04E9B-5C9E-B63F-8A98-1AFBC66E0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6859-536C-EDBC-DE58-954194B64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4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607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5730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7EC1B6-B260-46A3-8503-BC3212F70F12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46E89-7F0A-4032-B35E-95CC8C8CA00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7237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xiq.hu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05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hu-HU" sz="2500">
                <a:solidFill>
                  <a:srgbClr val="FFFFFF"/>
                </a:solidFill>
              </a:rPr>
              <a:t>INFORMÁCIÓS RENDSZERFEJLESZTÉSI MÓDSZERTANOK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rgbClr val="EE58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2050" name="Picture 2" descr="Eugene Krabs loves money, that's why we found him lying in green dollars.  The cartoon SpongeBob sticker wi… | Spongebob, Money stickers, Spongebob  squarepants funny">
            <a:extLst>
              <a:ext uri="{FF2B5EF4-FFF2-40B4-BE49-F238E27FC236}">
                <a16:creationId xmlns:a16="http://schemas.microsoft.com/office/drawing/2014/main" id="{26CFE6FE-4F8C-4BE5-66AB-7B065FE4B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r="-1" b="7177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 descr="A colorful swirl of pai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1" y="-8581292"/>
            <a:ext cx="12191999" cy="18170767"/>
          </a:xfrm>
          <a:custGeom>
            <a:avLst/>
            <a:gdLst/>
            <a:ahLst/>
            <a:cxnLst/>
            <a:rect l="l" t="t" r="r" b="b"/>
            <a:pathLst>
              <a:path w="12191999" h="18170767" extrusionOk="0">
                <a:moveTo>
                  <a:pt x="2942493" y="6201508"/>
                </a:moveTo>
                <a:cubicBezTo>
                  <a:pt x="2741784" y="6201508"/>
                  <a:pt x="2579077" y="6364215"/>
                  <a:pt x="2579077" y="6564924"/>
                </a:cubicBezTo>
                <a:lnTo>
                  <a:pt x="2579077" y="11629291"/>
                </a:lnTo>
                <a:cubicBezTo>
                  <a:pt x="2579077" y="11830000"/>
                  <a:pt x="2741784" y="11992707"/>
                  <a:pt x="2942493" y="11992707"/>
                </a:cubicBezTo>
                <a:lnTo>
                  <a:pt x="2942492" y="11992708"/>
                </a:lnTo>
                <a:cubicBezTo>
                  <a:pt x="3143201" y="11992708"/>
                  <a:pt x="3305908" y="11830001"/>
                  <a:pt x="3305908" y="11629292"/>
                </a:cubicBezTo>
                <a:cubicBezTo>
                  <a:pt x="3305908" y="9941169"/>
                  <a:pt x="3305909" y="8253047"/>
                  <a:pt x="3305909" y="6564924"/>
                </a:cubicBezTo>
                <a:cubicBezTo>
                  <a:pt x="3305909" y="6364215"/>
                  <a:pt x="3143202" y="6201508"/>
                  <a:pt x="2942493" y="6201508"/>
                </a:cubicBezTo>
                <a:close/>
                <a:moveTo>
                  <a:pt x="832338" y="5451230"/>
                </a:moveTo>
                <a:cubicBezTo>
                  <a:pt x="631629" y="5451230"/>
                  <a:pt x="468922" y="5613937"/>
                  <a:pt x="468922" y="5814646"/>
                </a:cubicBezTo>
                <a:lnTo>
                  <a:pt x="468922" y="10879014"/>
                </a:lnTo>
                <a:cubicBezTo>
                  <a:pt x="468922" y="11079723"/>
                  <a:pt x="631629" y="11242430"/>
                  <a:pt x="832338" y="11242430"/>
                </a:cubicBezTo>
                <a:lnTo>
                  <a:pt x="832337" y="11242431"/>
                </a:lnTo>
                <a:cubicBezTo>
                  <a:pt x="1033046" y="11242431"/>
                  <a:pt x="1195753" y="11079724"/>
                  <a:pt x="1195753" y="10879015"/>
                </a:cubicBezTo>
                <a:cubicBezTo>
                  <a:pt x="1195753" y="9190892"/>
                  <a:pt x="1195754" y="7502769"/>
                  <a:pt x="1195754" y="5814646"/>
                </a:cubicBezTo>
                <a:cubicBezTo>
                  <a:pt x="1195754" y="5613937"/>
                  <a:pt x="1033047" y="5451230"/>
                  <a:pt x="832338" y="5451230"/>
                </a:cubicBezTo>
                <a:close/>
                <a:moveTo>
                  <a:pt x="5017476" y="5194496"/>
                </a:moveTo>
                <a:cubicBezTo>
                  <a:pt x="4816767" y="5194496"/>
                  <a:pt x="4654060" y="5357203"/>
                  <a:pt x="4654060" y="5557912"/>
                </a:cubicBezTo>
                <a:lnTo>
                  <a:pt x="4654060" y="10622279"/>
                </a:lnTo>
                <a:cubicBezTo>
                  <a:pt x="4654060" y="10822988"/>
                  <a:pt x="4816767" y="10985695"/>
                  <a:pt x="5017476" y="10985695"/>
                </a:cubicBezTo>
                <a:lnTo>
                  <a:pt x="5017476" y="10985696"/>
                </a:lnTo>
                <a:cubicBezTo>
                  <a:pt x="5218185" y="10985696"/>
                  <a:pt x="5380891" y="10822989"/>
                  <a:pt x="5380891" y="10622280"/>
                </a:cubicBezTo>
                <a:cubicBezTo>
                  <a:pt x="5380891" y="8934158"/>
                  <a:pt x="5380893" y="7246035"/>
                  <a:pt x="5380893" y="5557912"/>
                </a:cubicBezTo>
                <a:cubicBezTo>
                  <a:pt x="5380893" y="5357203"/>
                  <a:pt x="5218186" y="5194496"/>
                  <a:pt x="5017476" y="5194496"/>
                </a:cubicBezTo>
                <a:close/>
                <a:moveTo>
                  <a:pt x="1887415" y="5194495"/>
                </a:moveTo>
                <a:cubicBezTo>
                  <a:pt x="1686706" y="5194495"/>
                  <a:pt x="1523999" y="5357203"/>
                  <a:pt x="1523999" y="5557912"/>
                </a:cubicBezTo>
                <a:lnTo>
                  <a:pt x="1523999" y="10622279"/>
                </a:lnTo>
                <a:cubicBezTo>
                  <a:pt x="1523999" y="10822988"/>
                  <a:pt x="1686706" y="10985695"/>
                  <a:pt x="1887415" y="10985695"/>
                </a:cubicBezTo>
                <a:lnTo>
                  <a:pt x="1887414" y="10985696"/>
                </a:lnTo>
                <a:cubicBezTo>
                  <a:pt x="2088123" y="10985696"/>
                  <a:pt x="2250831" y="10822989"/>
                  <a:pt x="2250831" y="10622280"/>
                </a:cubicBezTo>
                <a:cubicBezTo>
                  <a:pt x="2250831" y="8934158"/>
                  <a:pt x="2250832" y="7246035"/>
                  <a:pt x="2250832" y="5557912"/>
                </a:cubicBezTo>
                <a:cubicBezTo>
                  <a:pt x="2250832" y="5357203"/>
                  <a:pt x="2088124" y="5194495"/>
                  <a:pt x="1887415" y="5194495"/>
                </a:cubicBezTo>
                <a:close/>
                <a:moveTo>
                  <a:pt x="3962400" y="4478216"/>
                </a:moveTo>
                <a:cubicBezTo>
                  <a:pt x="3761691" y="4478216"/>
                  <a:pt x="3598984" y="4640923"/>
                  <a:pt x="3598984" y="4841632"/>
                </a:cubicBezTo>
                <a:lnTo>
                  <a:pt x="3598984" y="9905999"/>
                </a:lnTo>
                <a:cubicBezTo>
                  <a:pt x="3598984" y="10106708"/>
                  <a:pt x="3761691" y="10269415"/>
                  <a:pt x="3962400" y="10269415"/>
                </a:cubicBezTo>
                <a:lnTo>
                  <a:pt x="3962399" y="10269416"/>
                </a:lnTo>
                <a:cubicBezTo>
                  <a:pt x="4163108" y="10269416"/>
                  <a:pt x="4325814" y="10106709"/>
                  <a:pt x="4325814" y="9906000"/>
                </a:cubicBezTo>
                <a:cubicBezTo>
                  <a:pt x="4325814" y="8217878"/>
                  <a:pt x="4325816" y="6529755"/>
                  <a:pt x="4325816" y="4841632"/>
                </a:cubicBezTo>
                <a:cubicBezTo>
                  <a:pt x="4325816" y="4640923"/>
                  <a:pt x="4163109" y="4478216"/>
                  <a:pt x="3962400" y="447821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18170767"/>
                </a:lnTo>
                <a:lnTo>
                  <a:pt x="0" y="181707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5602147" y="648182"/>
            <a:ext cx="597253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Egy módszer folyamatos hajlama arra, hogy </a:t>
            </a:r>
            <a:r>
              <a:rPr lang="en-GB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gyorsan </a:t>
            </a:r>
            <a:r>
              <a:rPr lang="en-GB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vagy </a:t>
            </a:r>
            <a:r>
              <a:rPr lang="en-GB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eredendően</a:t>
            </a:r>
            <a:r>
              <a:rPr lang="en-GB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proaktívan</a:t>
            </a:r>
            <a:r>
              <a:rPr lang="en-GB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vagy </a:t>
            </a:r>
            <a:r>
              <a:rPr lang="en-GB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reaktívan</a:t>
            </a:r>
            <a:r>
              <a:rPr lang="en-GB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változást hozzon létre a módosítások befogadására,a belőlük való tanulás, miközben hozzájárul az ügyfél értékérzetéhez.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428262" y="4156834"/>
            <a:ext cx="51738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Conboy 2009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 descr="A colorful swirl of pai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0" y="-633045"/>
            <a:ext cx="12191999" cy="18170767"/>
          </a:xfrm>
          <a:custGeom>
            <a:avLst/>
            <a:gdLst/>
            <a:ahLst/>
            <a:cxnLst/>
            <a:rect l="l" t="t" r="r" b="b"/>
            <a:pathLst>
              <a:path w="12191999" h="18170767" extrusionOk="0">
                <a:moveTo>
                  <a:pt x="2942493" y="6201508"/>
                </a:moveTo>
                <a:cubicBezTo>
                  <a:pt x="2741784" y="6201508"/>
                  <a:pt x="2579077" y="6364215"/>
                  <a:pt x="2579077" y="6564924"/>
                </a:cubicBezTo>
                <a:lnTo>
                  <a:pt x="2579077" y="11629291"/>
                </a:lnTo>
                <a:cubicBezTo>
                  <a:pt x="2579077" y="11830000"/>
                  <a:pt x="2741784" y="11992707"/>
                  <a:pt x="2942493" y="11992707"/>
                </a:cubicBezTo>
                <a:lnTo>
                  <a:pt x="2942492" y="11992708"/>
                </a:lnTo>
                <a:cubicBezTo>
                  <a:pt x="3143201" y="11992708"/>
                  <a:pt x="3305908" y="11830001"/>
                  <a:pt x="3305908" y="11629292"/>
                </a:cubicBezTo>
                <a:cubicBezTo>
                  <a:pt x="3305908" y="9941169"/>
                  <a:pt x="3305909" y="8253047"/>
                  <a:pt x="3305909" y="6564924"/>
                </a:cubicBezTo>
                <a:cubicBezTo>
                  <a:pt x="3305909" y="6364215"/>
                  <a:pt x="3143202" y="6201508"/>
                  <a:pt x="2942493" y="6201508"/>
                </a:cubicBezTo>
                <a:close/>
                <a:moveTo>
                  <a:pt x="832338" y="5451230"/>
                </a:moveTo>
                <a:cubicBezTo>
                  <a:pt x="631629" y="5451230"/>
                  <a:pt x="468922" y="5613937"/>
                  <a:pt x="468922" y="5814646"/>
                </a:cubicBezTo>
                <a:lnTo>
                  <a:pt x="468922" y="10879014"/>
                </a:lnTo>
                <a:cubicBezTo>
                  <a:pt x="468922" y="11079723"/>
                  <a:pt x="631629" y="11242430"/>
                  <a:pt x="832338" y="11242430"/>
                </a:cubicBezTo>
                <a:lnTo>
                  <a:pt x="832337" y="11242431"/>
                </a:lnTo>
                <a:cubicBezTo>
                  <a:pt x="1033046" y="11242431"/>
                  <a:pt x="1195753" y="11079724"/>
                  <a:pt x="1195753" y="10879015"/>
                </a:cubicBezTo>
                <a:cubicBezTo>
                  <a:pt x="1195753" y="9190892"/>
                  <a:pt x="1195754" y="7502769"/>
                  <a:pt x="1195754" y="5814646"/>
                </a:cubicBezTo>
                <a:cubicBezTo>
                  <a:pt x="1195754" y="5613937"/>
                  <a:pt x="1033047" y="5451230"/>
                  <a:pt x="832338" y="5451230"/>
                </a:cubicBezTo>
                <a:close/>
                <a:moveTo>
                  <a:pt x="5017476" y="5194496"/>
                </a:moveTo>
                <a:cubicBezTo>
                  <a:pt x="4816767" y="5194496"/>
                  <a:pt x="4654060" y="5357203"/>
                  <a:pt x="4654060" y="5557912"/>
                </a:cubicBezTo>
                <a:lnTo>
                  <a:pt x="4654060" y="10622279"/>
                </a:lnTo>
                <a:cubicBezTo>
                  <a:pt x="4654060" y="10822988"/>
                  <a:pt x="4816767" y="10985695"/>
                  <a:pt x="5017476" y="10985695"/>
                </a:cubicBezTo>
                <a:lnTo>
                  <a:pt x="5017476" y="10985696"/>
                </a:lnTo>
                <a:cubicBezTo>
                  <a:pt x="5218185" y="10985696"/>
                  <a:pt x="5380891" y="10822989"/>
                  <a:pt x="5380891" y="10622280"/>
                </a:cubicBezTo>
                <a:cubicBezTo>
                  <a:pt x="5380891" y="8934158"/>
                  <a:pt x="5380893" y="7246035"/>
                  <a:pt x="5380893" y="5557912"/>
                </a:cubicBezTo>
                <a:cubicBezTo>
                  <a:pt x="5380893" y="5357203"/>
                  <a:pt x="5218186" y="5194496"/>
                  <a:pt x="5017476" y="5194496"/>
                </a:cubicBezTo>
                <a:close/>
                <a:moveTo>
                  <a:pt x="1887415" y="5194495"/>
                </a:moveTo>
                <a:cubicBezTo>
                  <a:pt x="1686706" y="5194495"/>
                  <a:pt x="1523999" y="5357203"/>
                  <a:pt x="1523999" y="5557912"/>
                </a:cubicBezTo>
                <a:lnTo>
                  <a:pt x="1523999" y="10622279"/>
                </a:lnTo>
                <a:cubicBezTo>
                  <a:pt x="1523999" y="10822988"/>
                  <a:pt x="1686706" y="10985695"/>
                  <a:pt x="1887415" y="10985695"/>
                </a:cubicBezTo>
                <a:lnTo>
                  <a:pt x="1887414" y="10985696"/>
                </a:lnTo>
                <a:cubicBezTo>
                  <a:pt x="2088123" y="10985696"/>
                  <a:pt x="2250831" y="10822989"/>
                  <a:pt x="2250831" y="10622280"/>
                </a:cubicBezTo>
                <a:cubicBezTo>
                  <a:pt x="2250831" y="8934158"/>
                  <a:pt x="2250832" y="7246035"/>
                  <a:pt x="2250832" y="5557912"/>
                </a:cubicBezTo>
                <a:cubicBezTo>
                  <a:pt x="2250832" y="5357203"/>
                  <a:pt x="2088124" y="5194495"/>
                  <a:pt x="1887415" y="5194495"/>
                </a:cubicBezTo>
                <a:close/>
                <a:moveTo>
                  <a:pt x="3962400" y="4478216"/>
                </a:moveTo>
                <a:cubicBezTo>
                  <a:pt x="3761691" y="4478216"/>
                  <a:pt x="3598984" y="4640923"/>
                  <a:pt x="3598984" y="4841632"/>
                </a:cubicBezTo>
                <a:lnTo>
                  <a:pt x="3598984" y="9905999"/>
                </a:lnTo>
                <a:cubicBezTo>
                  <a:pt x="3598984" y="10106708"/>
                  <a:pt x="3761691" y="10269415"/>
                  <a:pt x="3962400" y="10269415"/>
                </a:cubicBezTo>
                <a:lnTo>
                  <a:pt x="3962399" y="10269416"/>
                </a:lnTo>
                <a:cubicBezTo>
                  <a:pt x="4163108" y="10269416"/>
                  <a:pt x="4325814" y="10106709"/>
                  <a:pt x="4325814" y="9906000"/>
                </a:cubicBezTo>
                <a:cubicBezTo>
                  <a:pt x="4325814" y="8217878"/>
                  <a:pt x="4325816" y="6529755"/>
                  <a:pt x="4325816" y="4841632"/>
                </a:cubicBezTo>
                <a:cubicBezTo>
                  <a:pt x="4325816" y="4640923"/>
                  <a:pt x="4163109" y="4478216"/>
                  <a:pt x="3962400" y="447821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18170767"/>
                </a:lnTo>
                <a:lnTo>
                  <a:pt x="0" y="181707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579120" y="731520"/>
            <a:ext cx="45262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Abbas 2008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562600" y="1747183"/>
            <a:ext cx="681228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 agilis módszer </a:t>
            </a:r>
            <a:r>
              <a:rPr lang="en-GB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adaptív</a:t>
            </a:r>
            <a:r>
              <a:rPr lang="en-GB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iteratív</a:t>
            </a:r>
            <a:r>
              <a:rPr lang="en-GB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inkrementális</a:t>
            </a:r>
            <a:r>
              <a:rPr lang="en-GB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és </a:t>
            </a:r>
            <a:r>
              <a:rPr lang="en-GB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emberközpontú</a:t>
            </a:r>
            <a:r>
              <a:rPr lang="en-GB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6" descr="A colorful swirl of pai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0" y="0"/>
            <a:ext cx="12191999" cy="18170767"/>
          </a:xfrm>
          <a:custGeom>
            <a:avLst/>
            <a:gdLst/>
            <a:ahLst/>
            <a:cxnLst/>
            <a:rect l="l" t="t" r="r" b="b"/>
            <a:pathLst>
              <a:path w="12191999" h="18170767" extrusionOk="0">
                <a:moveTo>
                  <a:pt x="2942493" y="6201508"/>
                </a:moveTo>
                <a:cubicBezTo>
                  <a:pt x="2741784" y="6201508"/>
                  <a:pt x="2579077" y="6364215"/>
                  <a:pt x="2579077" y="6564924"/>
                </a:cubicBezTo>
                <a:lnTo>
                  <a:pt x="2579077" y="11629291"/>
                </a:lnTo>
                <a:cubicBezTo>
                  <a:pt x="2579077" y="11830000"/>
                  <a:pt x="2741784" y="11992707"/>
                  <a:pt x="2942493" y="11992707"/>
                </a:cubicBezTo>
                <a:lnTo>
                  <a:pt x="2942492" y="11992708"/>
                </a:lnTo>
                <a:cubicBezTo>
                  <a:pt x="3143201" y="11992708"/>
                  <a:pt x="3305908" y="11830001"/>
                  <a:pt x="3305908" y="11629292"/>
                </a:cubicBezTo>
                <a:cubicBezTo>
                  <a:pt x="3305908" y="9941169"/>
                  <a:pt x="3305909" y="8253047"/>
                  <a:pt x="3305909" y="6564924"/>
                </a:cubicBezTo>
                <a:cubicBezTo>
                  <a:pt x="3305909" y="6364215"/>
                  <a:pt x="3143202" y="6201508"/>
                  <a:pt x="2942493" y="6201508"/>
                </a:cubicBezTo>
                <a:close/>
                <a:moveTo>
                  <a:pt x="832338" y="5451230"/>
                </a:moveTo>
                <a:cubicBezTo>
                  <a:pt x="631629" y="5451230"/>
                  <a:pt x="468922" y="5613937"/>
                  <a:pt x="468922" y="5814646"/>
                </a:cubicBezTo>
                <a:lnTo>
                  <a:pt x="468922" y="10879014"/>
                </a:lnTo>
                <a:cubicBezTo>
                  <a:pt x="468922" y="11079723"/>
                  <a:pt x="631629" y="11242430"/>
                  <a:pt x="832338" y="11242430"/>
                </a:cubicBezTo>
                <a:lnTo>
                  <a:pt x="832337" y="11242431"/>
                </a:lnTo>
                <a:cubicBezTo>
                  <a:pt x="1033046" y="11242431"/>
                  <a:pt x="1195753" y="11079724"/>
                  <a:pt x="1195753" y="10879015"/>
                </a:cubicBezTo>
                <a:cubicBezTo>
                  <a:pt x="1195753" y="9190892"/>
                  <a:pt x="1195754" y="7502769"/>
                  <a:pt x="1195754" y="5814646"/>
                </a:cubicBezTo>
                <a:cubicBezTo>
                  <a:pt x="1195754" y="5613937"/>
                  <a:pt x="1033047" y="5451230"/>
                  <a:pt x="832338" y="5451230"/>
                </a:cubicBezTo>
                <a:close/>
                <a:moveTo>
                  <a:pt x="5017476" y="5194496"/>
                </a:moveTo>
                <a:cubicBezTo>
                  <a:pt x="4816767" y="5194496"/>
                  <a:pt x="4654060" y="5357203"/>
                  <a:pt x="4654060" y="5557912"/>
                </a:cubicBezTo>
                <a:lnTo>
                  <a:pt x="4654060" y="10622279"/>
                </a:lnTo>
                <a:cubicBezTo>
                  <a:pt x="4654060" y="10822988"/>
                  <a:pt x="4816767" y="10985695"/>
                  <a:pt x="5017476" y="10985695"/>
                </a:cubicBezTo>
                <a:lnTo>
                  <a:pt x="5017476" y="10985696"/>
                </a:lnTo>
                <a:cubicBezTo>
                  <a:pt x="5218185" y="10985696"/>
                  <a:pt x="5380891" y="10822989"/>
                  <a:pt x="5380891" y="10622280"/>
                </a:cubicBezTo>
                <a:cubicBezTo>
                  <a:pt x="5380891" y="8934158"/>
                  <a:pt x="5380893" y="7246035"/>
                  <a:pt x="5380893" y="5557912"/>
                </a:cubicBezTo>
                <a:cubicBezTo>
                  <a:pt x="5380893" y="5357203"/>
                  <a:pt x="5218186" y="5194496"/>
                  <a:pt x="5017476" y="5194496"/>
                </a:cubicBezTo>
                <a:close/>
                <a:moveTo>
                  <a:pt x="1887415" y="5194495"/>
                </a:moveTo>
                <a:cubicBezTo>
                  <a:pt x="1686706" y="5194495"/>
                  <a:pt x="1523999" y="5357203"/>
                  <a:pt x="1523999" y="5557912"/>
                </a:cubicBezTo>
                <a:lnTo>
                  <a:pt x="1523999" y="10622279"/>
                </a:lnTo>
                <a:cubicBezTo>
                  <a:pt x="1523999" y="10822988"/>
                  <a:pt x="1686706" y="10985695"/>
                  <a:pt x="1887415" y="10985695"/>
                </a:cubicBezTo>
                <a:lnTo>
                  <a:pt x="1887414" y="10985696"/>
                </a:lnTo>
                <a:cubicBezTo>
                  <a:pt x="2088123" y="10985696"/>
                  <a:pt x="2250831" y="10822989"/>
                  <a:pt x="2250831" y="10622280"/>
                </a:cubicBezTo>
                <a:cubicBezTo>
                  <a:pt x="2250831" y="8934158"/>
                  <a:pt x="2250832" y="7246035"/>
                  <a:pt x="2250832" y="5557912"/>
                </a:cubicBezTo>
                <a:cubicBezTo>
                  <a:pt x="2250832" y="5357203"/>
                  <a:pt x="2088124" y="5194495"/>
                  <a:pt x="1887415" y="5194495"/>
                </a:cubicBezTo>
                <a:close/>
                <a:moveTo>
                  <a:pt x="3962400" y="4478216"/>
                </a:moveTo>
                <a:cubicBezTo>
                  <a:pt x="3761691" y="4478216"/>
                  <a:pt x="3598984" y="4640923"/>
                  <a:pt x="3598984" y="4841632"/>
                </a:cubicBezTo>
                <a:lnTo>
                  <a:pt x="3598984" y="9905999"/>
                </a:lnTo>
                <a:cubicBezTo>
                  <a:pt x="3598984" y="10106708"/>
                  <a:pt x="3761691" y="10269415"/>
                  <a:pt x="3962400" y="10269415"/>
                </a:cubicBezTo>
                <a:lnTo>
                  <a:pt x="3962399" y="10269416"/>
                </a:lnTo>
                <a:cubicBezTo>
                  <a:pt x="4163108" y="10269416"/>
                  <a:pt x="4325814" y="10106709"/>
                  <a:pt x="4325814" y="9906000"/>
                </a:cubicBezTo>
                <a:cubicBezTo>
                  <a:pt x="4325814" y="8217878"/>
                  <a:pt x="4325816" y="6529755"/>
                  <a:pt x="4325816" y="4841632"/>
                </a:cubicBezTo>
                <a:cubicBezTo>
                  <a:pt x="4325816" y="4640923"/>
                  <a:pt x="4163109" y="4478216"/>
                  <a:pt x="3962400" y="447821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18170767"/>
                </a:lnTo>
                <a:lnTo>
                  <a:pt x="0" y="181707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807720" y="1097280"/>
            <a:ext cx="413004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Paelke és Nebe 2008</a:t>
            </a:r>
            <a:endParaRPr/>
          </a:p>
        </p:txBody>
      </p:sp>
      <p:sp>
        <p:nvSpPr>
          <p:cNvPr id="131" name="Google Shape;131;p6"/>
          <p:cNvSpPr txBox="1"/>
          <p:nvPr/>
        </p:nvSpPr>
        <p:spPr>
          <a:xfrm>
            <a:off x="5775960" y="853440"/>
            <a:ext cx="5943600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hatékony fejlesztés biztosítása érdekében az agilis módszerek hangsúlyozzák az </a:t>
            </a:r>
            <a:r>
              <a:rPr lang="en-GB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informális kommunikációt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Gyakori visszajelzést követelnek meg </a:t>
            </a:r>
            <a:r>
              <a:rPr lang="en-GB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felülvizsgálatok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és </a:t>
            </a:r>
            <a:r>
              <a:rPr lang="en-GB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értékelések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révén, </a:t>
            </a:r>
            <a:r>
              <a:rPr lang="en-GB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ügyfelekkel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együttműködve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" descr="A colorful swirl of pai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0" y="0"/>
            <a:ext cx="12191999" cy="31699200"/>
          </a:xfrm>
          <a:custGeom>
            <a:avLst/>
            <a:gdLst/>
            <a:ahLst/>
            <a:cxnLst/>
            <a:rect l="l" t="t" r="r" b="b"/>
            <a:pathLst>
              <a:path w="12191999" h="18170767" extrusionOk="0">
                <a:moveTo>
                  <a:pt x="2942493" y="6201508"/>
                </a:moveTo>
                <a:cubicBezTo>
                  <a:pt x="2741784" y="6201508"/>
                  <a:pt x="2579077" y="6364215"/>
                  <a:pt x="2579077" y="6564924"/>
                </a:cubicBezTo>
                <a:lnTo>
                  <a:pt x="2579077" y="11629291"/>
                </a:lnTo>
                <a:cubicBezTo>
                  <a:pt x="2579077" y="11830000"/>
                  <a:pt x="2741784" y="11992707"/>
                  <a:pt x="2942493" y="11992707"/>
                </a:cubicBezTo>
                <a:lnTo>
                  <a:pt x="2942492" y="11992708"/>
                </a:lnTo>
                <a:cubicBezTo>
                  <a:pt x="3143201" y="11992708"/>
                  <a:pt x="3305908" y="11830001"/>
                  <a:pt x="3305908" y="11629292"/>
                </a:cubicBezTo>
                <a:cubicBezTo>
                  <a:pt x="3305908" y="9941169"/>
                  <a:pt x="3305909" y="8253047"/>
                  <a:pt x="3305909" y="6564924"/>
                </a:cubicBezTo>
                <a:cubicBezTo>
                  <a:pt x="3305909" y="6364215"/>
                  <a:pt x="3143202" y="6201508"/>
                  <a:pt x="2942493" y="6201508"/>
                </a:cubicBezTo>
                <a:close/>
                <a:moveTo>
                  <a:pt x="832338" y="5451230"/>
                </a:moveTo>
                <a:cubicBezTo>
                  <a:pt x="631629" y="5451230"/>
                  <a:pt x="468922" y="5613937"/>
                  <a:pt x="468922" y="5814646"/>
                </a:cubicBezTo>
                <a:lnTo>
                  <a:pt x="468922" y="10879014"/>
                </a:lnTo>
                <a:cubicBezTo>
                  <a:pt x="468922" y="11079723"/>
                  <a:pt x="631629" y="11242430"/>
                  <a:pt x="832338" y="11242430"/>
                </a:cubicBezTo>
                <a:lnTo>
                  <a:pt x="832337" y="11242431"/>
                </a:lnTo>
                <a:cubicBezTo>
                  <a:pt x="1033046" y="11242431"/>
                  <a:pt x="1195753" y="11079724"/>
                  <a:pt x="1195753" y="10879015"/>
                </a:cubicBezTo>
                <a:cubicBezTo>
                  <a:pt x="1195753" y="9190892"/>
                  <a:pt x="1195754" y="7502769"/>
                  <a:pt x="1195754" y="5814646"/>
                </a:cubicBezTo>
                <a:cubicBezTo>
                  <a:pt x="1195754" y="5613937"/>
                  <a:pt x="1033047" y="5451230"/>
                  <a:pt x="832338" y="5451230"/>
                </a:cubicBezTo>
                <a:close/>
                <a:moveTo>
                  <a:pt x="5017476" y="5194496"/>
                </a:moveTo>
                <a:cubicBezTo>
                  <a:pt x="4816767" y="5194496"/>
                  <a:pt x="4654060" y="5357203"/>
                  <a:pt x="4654060" y="5557912"/>
                </a:cubicBezTo>
                <a:lnTo>
                  <a:pt x="4654060" y="10622279"/>
                </a:lnTo>
                <a:cubicBezTo>
                  <a:pt x="4654060" y="10822988"/>
                  <a:pt x="4816767" y="10985695"/>
                  <a:pt x="5017476" y="10985695"/>
                </a:cubicBezTo>
                <a:lnTo>
                  <a:pt x="5017476" y="10985696"/>
                </a:lnTo>
                <a:cubicBezTo>
                  <a:pt x="5218185" y="10985696"/>
                  <a:pt x="5380891" y="10822989"/>
                  <a:pt x="5380891" y="10622280"/>
                </a:cubicBezTo>
                <a:cubicBezTo>
                  <a:pt x="5380891" y="8934158"/>
                  <a:pt x="5380893" y="7246035"/>
                  <a:pt x="5380893" y="5557912"/>
                </a:cubicBezTo>
                <a:cubicBezTo>
                  <a:pt x="5380893" y="5357203"/>
                  <a:pt x="5218186" y="5194496"/>
                  <a:pt x="5017476" y="5194496"/>
                </a:cubicBezTo>
                <a:close/>
                <a:moveTo>
                  <a:pt x="1887415" y="5194495"/>
                </a:moveTo>
                <a:cubicBezTo>
                  <a:pt x="1686706" y="5194495"/>
                  <a:pt x="1523999" y="5357203"/>
                  <a:pt x="1523999" y="5557912"/>
                </a:cubicBezTo>
                <a:lnTo>
                  <a:pt x="1523999" y="10622279"/>
                </a:lnTo>
                <a:cubicBezTo>
                  <a:pt x="1523999" y="10822988"/>
                  <a:pt x="1686706" y="10985695"/>
                  <a:pt x="1887415" y="10985695"/>
                </a:cubicBezTo>
                <a:lnTo>
                  <a:pt x="1887414" y="10985696"/>
                </a:lnTo>
                <a:cubicBezTo>
                  <a:pt x="2088123" y="10985696"/>
                  <a:pt x="2250831" y="10822989"/>
                  <a:pt x="2250831" y="10622280"/>
                </a:cubicBezTo>
                <a:cubicBezTo>
                  <a:pt x="2250831" y="8934158"/>
                  <a:pt x="2250832" y="7246035"/>
                  <a:pt x="2250832" y="5557912"/>
                </a:cubicBezTo>
                <a:cubicBezTo>
                  <a:pt x="2250832" y="5357203"/>
                  <a:pt x="2088124" y="5194495"/>
                  <a:pt x="1887415" y="5194495"/>
                </a:cubicBezTo>
                <a:close/>
                <a:moveTo>
                  <a:pt x="3962400" y="4478216"/>
                </a:moveTo>
                <a:cubicBezTo>
                  <a:pt x="3761691" y="4478216"/>
                  <a:pt x="3598984" y="4640923"/>
                  <a:pt x="3598984" y="4841632"/>
                </a:cubicBezTo>
                <a:lnTo>
                  <a:pt x="3598984" y="9905999"/>
                </a:lnTo>
                <a:cubicBezTo>
                  <a:pt x="3598984" y="10106708"/>
                  <a:pt x="3761691" y="10269415"/>
                  <a:pt x="3962400" y="10269415"/>
                </a:cubicBezTo>
                <a:lnTo>
                  <a:pt x="3962399" y="10269416"/>
                </a:lnTo>
                <a:cubicBezTo>
                  <a:pt x="4163108" y="10269416"/>
                  <a:pt x="4325814" y="10106709"/>
                  <a:pt x="4325814" y="9906000"/>
                </a:cubicBezTo>
                <a:cubicBezTo>
                  <a:pt x="4325814" y="8217878"/>
                  <a:pt x="4325816" y="6529755"/>
                  <a:pt x="4325816" y="4841632"/>
                </a:cubicBezTo>
                <a:cubicBezTo>
                  <a:pt x="4325816" y="4640923"/>
                  <a:pt x="4163109" y="4478216"/>
                  <a:pt x="3962400" y="447821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18170767"/>
                </a:lnTo>
                <a:lnTo>
                  <a:pt x="0" y="181707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 descr="Red smoke"/>
          <p:cNvSpPr txBox="1"/>
          <p:nvPr/>
        </p:nvSpPr>
        <p:spPr>
          <a:xfrm>
            <a:off x="1706880" y="365760"/>
            <a:ext cx="851916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b="1">
                <a:latin typeface="Calibri"/>
                <a:ea typeface="Calibri"/>
                <a:cs typeface="Calibri"/>
                <a:sym typeface="Calibri"/>
              </a:rPr>
              <a:t>Összegző</a:t>
            </a:r>
            <a:endParaRPr sz="6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320040" y="2178070"/>
            <a:ext cx="1187196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Adaptívak, nem pedig kiszámítható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Gyorsabb fejlesztési idő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Ügyfelek igényének jobb integrálása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Különböző lépések könnyebben módosíthatóak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Könnyebben adaptálható egyéni igényekhez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/>
        </p:nvSpPr>
        <p:spPr>
          <a:xfrm>
            <a:off x="2087880" y="162560"/>
            <a:ext cx="80162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Extrém programozás(XP)</a:t>
            </a:r>
            <a:endParaRPr/>
          </a:p>
        </p:txBody>
      </p:sp>
      <p:sp>
        <p:nvSpPr>
          <p:cNvPr id="146" name="Google Shape;146;p8"/>
          <p:cNvSpPr txBox="1"/>
          <p:nvPr/>
        </p:nvSpPr>
        <p:spPr>
          <a:xfrm>
            <a:off x="538479" y="1920240"/>
            <a:ext cx="1114670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iterációs metódus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maximális ügyfél interakció</a:t>
            </a:r>
            <a:endParaRPr/>
          </a:p>
          <a:p>
            <a:pPr marL="28575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</a:pPr>
            <a:r>
              <a:rPr lang="en-GB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fejlesztési idő ciklusokra bontva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/>
        </p:nvSpPr>
        <p:spPr>
          <a:xfrm>
            <a:off x="4815840" y="5989319"/>
            <a:ext cx="210312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Kód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6096000" y="5211364"/>
            <a:ext cx="53187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Páros programozás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6461760" y="4289523"/>
            <a:ext cx="53187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Egység tesztelés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6766560" y="3376196"/>
            <a:ext cx="53187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Páros egyeztetések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6918960" y="2598241"/>
            <a:ext cx="53187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Stand-up megbeszélés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6918960" y="1628463"/>
            <a:ext cx="53187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Átvételi teszt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6461760" y="575043"/>
            <a:ext cx="53187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Ciklus tervezés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1158240" y="176765"/>
            <a:ext cx="390144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Kiadás tervezés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9"/>
          <p:cNvCxnSpPr>
            <a:stCxn id="151" idx="1"/>
            <a:endCxn id="158" idx="1"/>
          </p:cNvCxnSpPr>
          <p:nvPr/>
        </p:nvCxnSpPr>
        <p:spPr>
          <a:xfrm rot="10800000">
            <a:off x="1158240" y="561539"/>
            <a:ext cx="3657600" cy="5812500"/>
          </a:xfrm>
          <a:prstGeom prst="curvedConnector3">
            <a:avLst>
              <a:gd name="adj1" fmla="val 106250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160;p9"/>
          <p:cNvCxnSpPr>
            <a:stCxn id="151" idx="1"/>
            <a:endCxn id="157" idx="1"/>
          </p:cNvCxnSpPr>
          <p:nvPr/>
        </p:nvCxnSpPr>
        <p:spPr>
          <a:xfrm rot="10800000" flipH="1">
            <a:off x="4815840" y="959639"/>
            <a:ext cx="1645800" cy="5414400"/>
          </a:xfrm>
          <a:prstGeom prst="curvedConnector3">
            <a:avLst>
              <a:gd name="adj1" fmla="val -216683"/>
            </a:avLst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1;p9"/>
          <p:cNvCxnSpPr>
            <a:stCxn id="151" idx="1"/>
            <a:endCxn id="156" idx="1"/>
          </p:cNvCxnSpPr>
          <p:nvPr/>
        </p:nvCxnSpPr>
        <p:spPr>
          <a:xfrm rot="10800000" flipH="1">
            <a:off x="4815840" y="2013239"/>
            <a:ext cx="2103000" cy="4360800"/>
          </a:xfrm>
          <a:prstGeom prst="curvedConnector3">
            <a:avLst>
              <a:gd name="adj1" fmla="val -143487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9"/>
          <p:cNvCxnSpPr>
            <a:stCxn id="151" idx="1"/>
            <a:endCxn id="155" idx="1"/>
          </p:cNvCxnSpPr>
          <p:nvPr/>
        </p:nvCxnSpPr>
        <p:spPr>
          <a:xfrm rot="10800000" flipH="1">
            <a:off x="4815840" y="2982839"/>
            <a:ext cx="2103000" cy="3391200"/>
          </a:xfrm>
          <a:prstGeom prst="curvedConnector3">
            <a:avLst>
              <a:gd name="adj1" fmla="val -110876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" name="Google Shape;163;p9"/>
          <p:cNvCxnSpPr>
            <a:stCxn id="151" idx="1"/>
            <a:endCxn id="154" idx="1"/>
          </p:cNvCxnSpPr>
          <p:nvPr/>
        </p:nvCxnSpPr>
        <p:spPr>
          <a:xfrm rot="10800000" flipH="1">
            <a:off x="4815840" y="3761040"/>
            <a:ext cx="1950600" cy="2613000"/>
          </a:xfrm>
          <a:prstGeom prst="curvedConnector3">
            <a:avLst>
              <a:gd name="adj1" fmla="val -80474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" name="Google Shape;164;p9"/>
          <p:cNvCxnSpPr>
            <a:stCxn id="151" idx="1"/>
            <a:endCxn id="153" idx="1"/>
          </p:cNvCxnSpPr>
          <p:nvPr/>
        </p:nvCxnSpPr>
        <p:spPr>
          <a:xfrm rot="10800000" flipH="1">
            <a:off x="4815840" y="4674240"/>
            <a:ext cx="1645800" cy="1699800"/>
          </a:xfrm>
          <a:prstGeom prst="curvedConnector3">
            <a:avLst>
              <a:gd name="adj1" fmla="val -53708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5" name="Google Shape;165;p9"/>
          <p:cNvCxnSpPr>
            <a:stCxn id="151" idx="1"/>
          </p:cNvCxnSpPr>
          <p:nvPr/>
        </p:nvCxnSpPr>
        <p:spPr>
          <a:xfrm rot="10800000" flipH="1">
            <a:off x="4815840" y="5604540"/>
            <a:ext cx="1417200" cy="769500"/>
          </a:xfrm>
          <a:prstGeom prst="curvedConnector3">
            <a:avLst>
              <a:gd name="adj1" fmla="val -32261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6" name="Google Shape;166;p9"/>
          <p:cNvSpPr txBox="1"/>
          <p:nvPr/>
        </p:nvSpPr>
        <p:spPr>
          <a:xfrm>
            <a:off x="7593075" y="128212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Hónapok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9816095" y="1388407"/>
            <a:ext cx="737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10446171" y="2312572"/>
            <a:ext cx="792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Napok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1454695" y="3346393"/>
            <a:ext cx="56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0955285" y="4313320"/>
            <a:ext cx="627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Órák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11167420" y="5226752"/>
            <a:ext cx="8082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8261122" y="6149663"/>
            <a:ext cx="145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Másodpercek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752423" y="1136765"/>
            <a:ext cx="79558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Tervezési/visszaigazolási ciklus</a:t>
            </a:r>
            <a:endParaRPr sz="4800" b="1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578" y="0"/>
            <a:ext cx="74708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838200" y="1193482"/>
            <a:ext cx="10515600" cy="447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500"/>
              <a:buFont typeface="Arial Black"/>
              <a:buNone/>
            </a:pPr>
            <a:r>
              <a:rPr lang="en-GB" sz="21500">
                <a:latin typeface="Arial Black"/>
                <a:ea typeface="Arial Black"/>
                <a:cs typeface="Arial Black"/>
                <a:sym typeface="Arial Black"/>
              </a:rPr>
              <a:t>Scrum</a:t>
            </a:r>
            <a:endParaRPr sz="215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2" descr="A diagram of a scru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0720" y="0"/>
            <a:ext cx="10678160" cy="699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 txBox="1"/>
          <p:nvPr/>
        </p:nvSpPr>
        <p:spPr>
          <a:xfrm>
            <a:off x="3068320" y="3495040"/>
            <a:ext cx="206248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Csapat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1016000" y="3429000"/>
            <a:ext cx="24485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Termék tulajdonos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833120" y="6211669"/>
            <a:ext cx="263144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Termék Backlog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1016000" y="1015663"/>
            <a:ext cx="2631440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Elvárások felhasználóktól, ügyféltől, csapatoktól, részvényesektől</a:t>
            </a:r>
            <a:endParaRPr/>
          </a:p>
        </p:txBody>
      </p:sp>
      <p:sp>
        <p:nvSpPr>
          <p:cNvPr id="194" name="Google Shape;194;p12"/>
          <p:cNvSpPr txBox="1"/>
          <p:nvPr/>
        </p:nvSpPr>
        <p:spPr>
          <a:xfrm>
            <a:off x="2926080" y="4972368"/>
            <a:ext cx="2204720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tervezési megbeszélés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4998722" y="5038408"/>
            <a:ext cx="123951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4998722" y="1523027"/>
            <a:ext cx="145287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Termék Backlog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felülvizsgálat</a:t>
            </a:r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6319520" y="1174015"/>
            <a:ext cx="206248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6817364" y="3136403"/>
            <a:ext cx="156463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1-4 hét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9545322" y="1615827"/>
            <a:ext cx="1564636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Napi Scrum megbeszélés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9398002" y="3610210"/>
            <a:ext cx="186944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Felülvizsgálat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9296400" y="6211669"/>
            <a:ext cx="206248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Visszatekintés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9052560" y="4715242"/>
            <a:ext cx="255016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Potenciális kész termék inkrementálása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6319520" y="4695369"/>
            <a:ext cx="2296426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Nincs változás se időtartamban se célban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3" descr="A diagram of a scru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0720" y="0"/>
            <a:ext cx="10678160" cy="699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hu-HU"/>
              <a:t>BEVEZETÉS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Az információs rendszer (IS)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99206" y="2673111"/>
            <a:ext cx="107277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Fogalma: Olyan rendszer amelynek a központi eleme az információ.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Fő céljai:</a:t>
            </a:r>
            <a:endParaRPr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az információk tárolása, kezelése és szolgáltatása</a:t>
            </a:r>
            <a:endParaRPr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meghatározott funkciók vagy folyamatok támogatásának szándékáról való információ szolgáltatás a szervezeten belül</a:t>
            </a:r>
            <a:endParaRPr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kommunikáció mozgékonyságának biztosítása</a:t>
            </a: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az információ minőségének biztosítása</a:t>
            </a: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Egyetlen szervezeten belül valósulnak meg, melynek egyetlen célja a szervezet hatékonyságának és hatásosságának a javítása</a:t>
            </a:r>
            <a:endParaRPr/>
          </a:p>
          <a:p>
            <a:pPr marL="457200" marR="0" lvl="1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479178" y="2563044"/>
            <a:ext cx="10637555" cy="0"/>
          </a:xfrm>
          <a:prstGeom prst="straightConnector1">
            <a:avLst/>
          </a:prstGeom>
          <a:noFill/>
          <a:ln w="38100" cap="flat" cmpd="sng">
            <a:solidFill>
              <a:srgbClr val="2E85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/>
          <p:nvPr/>
        </p:nvSpPr>
        <p:spPr>
          <a:xfrm>
            <a:off x="0" y="240360"/>
            <a:ext cx="121920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Strukturált rendszerelemzési és tervezési módszertan</a:t>
            </a:r>
            <a:endParaRPr sz="4000"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(Structured Systems Analysis and Design Methodology, SSADM)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563526" y="2179352"/>
            <a:ext cx="11025962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Állami szervezetek részére.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Eredetileg a rendszerelemzés és -tervezés keretrendszereként alakult ki, amelyet a brit Központi Számítógépes és Számítástechnikai Intézetnek terveztek a ’80 as években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8 részből áll: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Strategiai megbeszélés(</a:t>
            </a:r>
            <a:r>
              <a:rPr lang="en-GB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plannin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környezet, terv és méret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Megvalósíthatósági tanulmány (feasibility study):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fizikailag, pénzügyileg, társadalmilag életképes-e, hogyan illeszkedik a cég elveihez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 követelmények elemzése és meghatározása (analysis and specification of requirements):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 jelenlegi rendszereket és a kapcsolódó problémákat értékelik, és mi az, ami szükséges az új rendszerhez a meglévő problémák és szükségletek megoldásához. 	Ezeket az információkat különböző módszerekkel gyűjtik, beleértve a felméréseket, megfigyeléseket, valamint felhasználnak meglévő tanulmányokat.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logikai rendszerspecifikáció(logical system specification):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az előző szakaszban talált követelményeknek megfelelően egy sor műszakimegoldásokat állapítanak meg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Fizikai tervezés(</a:t>
            </a:r>
            <a:r>
              <a:rPr lang="en-GB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design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ahol a logikai rendszer adott a következő programspecifikációkon, adatbázis-definíciókon stb. keresztül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Építés és tesztelés (</a:t>
            </a:r>
            <a:r>
              <a:rPr lang="en-GB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construction and testing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amikor a tényleges programozás és összeszerelés történik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Átmenet (</a:t>
            </a:r>
            <a:r>
              <a:rPr lang="en-GB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Transition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a régi rendszerről az újonnan épített rendszerre való átállás folyamatát jelenti.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gyártás, karbantartás és felülvizsgálat (</a:t>
            </a:r>
            <a:r>
              <a:rPr lang="en-GB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production, maintenance, and review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Az új rendszer létrehozása, majd bevezetése után annak sikeressége és megfelelőségének mérése további tanulmányok és módosítások céljából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946298" y="6220047"/>
            <a:ext cx="3870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Goodland and Riha 1999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5" descr="A képen emlős, macska, házimacska, Kis- és közepes méretű macskák látható&#10;&#10;Automatikusan generált leírá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25032"/>
            <a:ext cx="12192000" cy="5932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5"/>
          <p:cNvSpPr txBox="1"/>
          <p:nvPr/>
        </p:nvSpPr>
        <p:spPr>
          <a:xfrm>
            <a:off x="2647506" y="-116958"/>
            <a:ext cx="734143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Thats what she said</a:t>
            </a:r>
            <a:endParaRPr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/>
          <p:nvPr/>
        </p:nvSpPr>
        <p:spPr>
          <a:xfrm>
            <a:off x="42530" y="2028617"/>
            <a:ext cx="1210694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Strukturált rendszerelemzési és tervezési módszertan</a:t>
            </a:r>
            <a:endParaRPr sz="44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(Structured Systems Analysis and Design Methodology, SSADM)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/>
          <p:nvPr/>
        </p:nvSpPr>
        <p:spPr>
          <a:xfrm>
            <a:off x="0" y="0"/>
            <a:ext cx="12191999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Strategiai megbeszélés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1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strategic plannin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környezet, terv és méret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Megvalósíthatósági tanulmány 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(feasibility study):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fizikailag, pénzügyileg, társadalmilag életképes-e, hogyan illeszkedik a cég elveihez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követelmények elemzése és meghatározása 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(analysis and specification of requirements):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 jelenlegi rendszereket és a kapcsolódó problémákat értékelik, és mi az, ami szükséges az új rendszerhez a meglévő problémák és szükségletek megoldásához. Ezeket az információkat különböző módszerekkel gyűjtik, beleértve a 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felméréseket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megfigyeléseket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valamint felhasználnak 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meglévő tanulmányokat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Logikai rendszerspecifikáció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(logical system specification):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Az előző szakaszban talált követelményeknek megfelelően egy sor műszaki megoldásokat állapítanak meg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Fizikai tervezés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1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 design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ahol a logikai rendszer adott a következő programspecifikációkon, adatbázis-definíciókon stb. keresztül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Építés és tesztelés 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1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construction and testing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amikor a tényleges programozás és összeszerelés történik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Átmenet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1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Transition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 régi rendszerről az újonnan épített rendszerre való átállás folyamatát jelenti.</a:t>
            </a:r>
            <a:endParaRPr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Gyártás, karbantartás és felülvizsgálat 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1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production, maintenance, and review</a:t>
            </a: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b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Az új rendszer létrehozása, majd bevezetése után annak sikeressége és megfelelőségének mérése további tanulmányok és módosítások céljából</a:t>
            </a:r>
            <a:endParaRPr/>
          </a:p>
        </p:txBody>
      </p:sp>
      <p:pic>
        <p:nvPicPr>
          <p:cNvPr id="235" name="Google Shape;235;p17" descr="A képen személy, Emberi arc, ruházat, ember látható&#10;&#10;Automatikusan generált leírá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283821"/>
            <a:ext cx="6546850" cy="631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/>
        </p:nvSpPr>
        <p:spPr>
          <a:xfrm>
            <a:off x="425450" y="305068"/>
            <a:ext cx="11341100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fő adatorientált nézettel foglalkozik: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Logikai adat struktúrák (LDS)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Adatáramlási diagram (data flow diagrams)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Entitások élettörténete (ELH)</a:t>
            </a:r>
            <a:endParaRPr/>
          </a:p>
          <a:p>
            <a:pPr marL="742950" marR="0" lvl="0" indent="-488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Amelyek bemutatják, hogyan változnak a szervezetek az idő múlásával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Avison and Taylor 1997</a:t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3251200" y="2844224"/>
            <a:ext cx="377379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GB" sz="7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GB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70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7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en-GB" sz="700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GB" sz="7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7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/>
        </p:nvSpPr>
        <p:spPr>
          <a:xfrm>
            <a:off x="0" y="0"/>
            <a:ext cx="11760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Edwards és mások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(barátai) </a:t>
            </a: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 (10 SSADM technika):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01600" y="1168400"/>
            <a:ext cx="12090400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Adatáramlási diagramok (Data flow diagrams , DFD-s)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Logikai adatstruktúrák (Logical data structures,LDS)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Entitás élettörténetek (Entity life histories, ELH)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Relációs adatelemzés/harmadik normálforma (Relational data analysis/third normal form , RDA/TNF)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Összetett logikai adattervezés (Composite logical data design , CLDD)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Folyamatvázlatok (Process outlines, PO)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Logikai párbeszéd vázlatok (Logical dialogue outlines, LDO)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Első vágású adattervezés (First cut data design, DD)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Első vágott programok (First cut programs, PROG)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Fizikai tervellenőrzés (Physical design control, PDC)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/>
        </p:nvSpPr>
        <p:spPr>
          <a:xfrm>
            <a:off x="0" y="0"/>
            <a:ext cx="11760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Ashwoth (1988) alapelvek: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20"/>
          <p:cNvGraphicFramePr/>
          <p:nvPr/>
        </p:nvGraphicFramePr>
        <p:xfrm>
          <a:off x="0" y="719666"/>
          <a:ext cx="12192000" cy="5808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Különbség a logikai és fizikai között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Az SSADM különbséget tesz a rendszer logikai alapjainak és fizikai tulajdonságainak tervezése között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Különböző nézetek a rendszerről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Különös figyelmet kell fordítani az adatok logikai szerkezetére, arra, hogy az adatok hogyan áramlanak a rendszerbe és a rendszerből, és hogyan változnak.(entitások élettörténete)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Felülről lefelé és alulról felfelé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(Top-down és bottom-up)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Top-down eljárások (adatáramlási diagram, logikai adatok, logikai adatokstrukturálás), és alulról felfelé irányuló megközelítések (relációs adatokelemzés)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Felhasználói részvétel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Rendkívül fontos, hogy a felhasználók részt vegyenek a fejlesztésében, a rendszer kialakításában a kezdetektől fogva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Minőségbiztosítás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A minőségellenőrzéseket az egyes szakaszok végén el kell végezni a felhasználók, a fejlesztők és a projekten kívüli szakértők által.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Öndokumentáció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cap="none"/>
                        <a:t>Minden egyes szakaszhoz részletes dokumentációt kell készíteni, hogy a projekt előrehaladásáról és eredményéről szóló feljegyzések mindig naprakészek legyenek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/>
        </p:nvSpPr>
        <p:spPr>
          <a:xfrm>
            <a:off x="0" y="0"/>
            <a:ext cx="1176020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SSADM összegző</a:t>
            </a:r>
            <a:endParaRPr lang="en-GB"/>
          </a:p>
        </p:txBody>
      </p:sp>
      <p:sp>
        <p:nvSpPr>
          <p:cNvPr id="263" name="Google Shape;263;p21"/>
          <p:cNvSpPr txBox="1"/>
          <p:nvPr/>
        </p:nvSpPr>
        <p:spPr>
          <a:xfrm>
            <a:off x="160817" y="1308100"/>
            <a:ext cx="12031183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Schumacher (2001) hangsúlyozza, hogy az SSADM a projektfolyamat tervezési szakaszaira összpontosít.</a:t>
            </a:r>
            <a:endParaRPr lang="en-GB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 SSADM-ben az alapos tervezés és tervezés csökkenti a projekt kudarcának kockázatát.</a:t>
            </a:r>
            <a:endParaRPr lang="en-GB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 SSADM merevebb, mint az agilis módszertan mivel jelentős hangsúlyt fektet a tervezésre, az elemzésre és a dokumentációra.</a:t>
            </a:r>
            <a:endParaRPr lang="en-GB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felhasználók bevonása döntő tényező, különösen a tesztelési fázisban, lehetővé téve a felhasználói visszajelzéseket.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r="-1" b="463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  <a:noFill/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/>
          <a:srcRect l="3622" r="726" b="2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  <a:noFill/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488005" y="2487601"/>
            <a:ext cx="5395912" cy="23876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000" b="1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SSM</a:t>
            </a:r>
            <a: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(Soft Systems Methodology)</a:t>
            </a:r>
            <a:b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UCD</a:t>
            </a:r>
            <a:r>
              <a:rPr lang="en-US" sz="2000" b="0" i="0" u="none" strike="noStrik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(User-centered Development Methodology)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1510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/>
              <a:t>SSM</a:t>
            </a:r>
            <a:endParaRPr/>
          </a:p>
        </p:txBody>
      </p:sp>
      <p:pic>
        <p:nvPicPr>
          <p:cNvPr id="96" name="Google Shape;96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840000">
            <a:off x="7854680" y="470471"/>
            <a:ext cx="4146079" cy="2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60000">
            <a:off x="6144461" y="636976"/>
            <a:ext cx="2809896" cy="210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80000">
            <a:off x="8636109" y="2257001"/>
            <a:ext cx="848558" cy="12696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526289" y="1409482"/>
            <a:ext cx="6210097" cy="547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hu-HU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„kemény” és a „lazább” gondolkozás közötti különbségekre épül</a:t>
            </a:r>
            <a:endParaRPr/>
          </a:p>
          <a:p>
            <a:pPr marL="457200" marR="0" lvl="0" indent="-4572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hu-HU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Nem valódi entitás a rendszer, csak az emberek képzeletében létezik</a:t>
            </a:r>
            <a:endParaRPr/>
          </a:p>
          <a:p>
            <a:pPr marL="457200" marR="0" lvl="0" indent="-4572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hu-HU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Szisztematikus (rendezett) módszertan, a több nézőpont és változó problémáját próbálja megoldani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6386" y="3826970"/>
            <a:ext cx="51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9818624" y="2685539"/>
            <a:ext cx="11049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hu-HU"/>
              <a:t>BEVEZETÉS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Az információs rendszer (IS)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75894" y="2780747"/>
            <a:ext cx="6019639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Információs társadalom exponenciális növekedése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2959422" y="3238093"/>
            <a:ext cx="618067" cy="61806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2225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575894" y="3963651"/>
            <a:ext cx="58503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IS-re vonatkozó eszmék és fogalmak bővülése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575894" y="5229108"/>
            <a:ext cx="663770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Számos modell és módszertan került meghatározásra és tanulmányozásra azzal a céllal, hogy az IS fejlesztés ideális módszerei kialakításra kerüljenek. 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2959422" y="4472012"/>
            <a:ext cx="618067" cy="61806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2225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479178" y="2563044"/>
            <a:ext cx="10637555" cy="0"/>
          </a:xfrm>
          <a:prstGeom prst="straightConnector1">
            <a:avLst/>
          </a:prstGeom>
          <a:noFill/>
          <a:ln w="38100" cap="flat" cmpd="sng">
            <a:solidFill>
              <a:srgbClr val="2E85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/>
              <a:t>SSM</a:t>
            </a:r>
            <a:endParaRPr/>
          </a:p>
        </p:txBody>
      </p:sp>
      <p:pic>
        <p:nvPicPr>
          <p:cNvPr id="107" name="Google Shape;10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1676" y="573986"/>
            <a:ext cx="5164084" cy="41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8518" y="1767787"/>
            <a:ext cx="1090400" cy="10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523875" y="1041023"/>
            <a:ext cx="5067299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hu-HU" sz="2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Közbelépés:</a:t>
            </a:r>
            <a:r>
              <a:rPr lang="hu-HU" sz="2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 ösztönöz, hogy tanuljunk az intézkedéseinkből, és az észrevételek alapján módosítsuk a megközelítésünket.</a:t>
            </a:r>
            <a:endParaRPr/>
          </a:p>
          <a:p>
            <a:pPr marL="0" marR="0" lvl="0" indent="-1397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hu-HU" sz="2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Tudásnövelés:</a:t>
            </a:r>
            <a:r>
              <a:rPr lang="hu-HU" sz="2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u-H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hu-HU" sz="2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anulásra ösztönzi a embereket hogy új ismereteket szerezzenek a </a:t>
            </a:r>
            <a:r>
              <a:rPr lang="hu-HU" sz="2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Közbelépés</a:t>
            </a:r>
            <a:r>
              <a:rPr lang="hu-HU" sz="2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folyamatából.</a:t>
            </a:r>
            <a:endParaRPr/>
          </a:p>
          <a:p>
            <a:pPr marL="0" marR="0" lvl="0" indent="-1397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hu-HU" sz="2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Alkalmazhatóság bonyolult és rendezetlen környezetekben:</a:t>
            </a:r>
            <a:r>
              <a:rPr lang="hu-HU" sz="2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azt hangsúlyozza, hogy alkalmazása elsősorban olyan helyzetekben célszerű, ahol a környezet bonyolult és rendszertelen. Azaz olyan területeken használható, ahol a hagyományos problémamegoldási módszerek kevésbé hatékonyak.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4719043"/>
            <a:ext cx="2700675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SSM</a:t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2971800" y="823117"/>
            <a:ext cx="2286000" cy="10969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probléma felismerése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2971800" y="2257422"/>
            <a:ext cx="2286000" cy="10969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probléma definiálása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4136233" y="4292301"/>
            <a:ext cx="2781300" cy="17430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Fontos rendszerek alapdefiníciója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089108" y="4292301"/>
            <a:ext cx="2781300" cy="17430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Elméleti modellek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7134225" y="2164159"/>
            <a:ext cx="2847975" cy="13255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modellek összehasonlítása a problémával</a:t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6786562" y="675483"/>
            <a:ext cx="2452687" cy="11934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Változtatások megfogalmazása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9541668" y="823117"/>
            <a:ext cx="2452687" cy="11934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Lépések a megoldás felé</a:t>
            </a:r>
            <a:endParaRPr/>
          </a:p>
        </p:txBody>
      </p:sp>
      <p:cxnSp>
        <p:nvCxnSpPr>
          <p:cNvPr id="123" name="Google Shape;123;p4"/>
          <p:cNvCxnSpPr>
            <a:stCxn id="116" idx="2"/>
            <a:endCxn id="117" idx="0"/>
          </p:cNvCxnSpPr>
          <p:nvPr/>
        </p:nvCxnSpPr>
        <p:spPr>
          <a:xfrm>
            <a:off x="4114800" y="1920080"/>
            <a:ext cx="0" cy="3372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4502944" y="3811514"/>
            <a:ext cx="754856" cy="19201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25" name="Google Shape;125;p4"/>
          <p:cNvCxnSpPr/>
          <p:nvPr/>
        </p:nvCxnSpPr>
        <p:spPr>
          <a:xfrm>
            <a:off x="6917533" y="5163838"/>
            <a:ext cx="1171575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6" name="Google Shape;126;p4"/>
          <p:cNvCxnSpPr/>
          <p:nvPr/>
        </p:nvCxnSpPr>
        <p:spPr>
          <a:xfrm rot="10800000">
            <a:off x="8648700" y="3767135"/>
            <a:ext cx="892968" cy="21321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cxnSp>
        <p:nvCxnSpPr>
          <p:cNvPr id="127" name="Google Shape;127;p4"/>
          <p:cNvCxnSpPr>
            <a:stCxn id="120" idx="0"/>
            <a:endCxn id="121" idx="2"/>
          </p:cNvCxnSpPr>
          <p:nvPr/>
        </p:nvCxnSpPr>
        <p:spPr>
          <a:xfrm rot="10800000">
            <a:off x="8012813" y="1868959"/>
            <a:ext cx="545400" cy="2952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8" name="Google Shape;128;p4"/>
          <p:cNvCxnSpPr>
            <a:stCxn id="121" idx="3"/>
            <a:endCxn id="122" idx="1"/>
          </p:cNvCxnSpPr>
          <p:nvPr/>
        </p:nvCxnSpPr>
        <p:spPr>
          <a:xfrm>
            <a:off x="9239249" y="1272187"/>
            <a:ext cx="302400" cy="147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9" name="Google Shape;129;p4"/>
          <p:cNvSpPr/>
          <p:nvPr/>
        </p:nvSpPr>
        <p:spPr>
          <a:xfrm>
            <a:off x="4136233" y="4197046"/>
            <a:ext cx="6903243" cy="2005816"/>
          </a:xfrm>
          <a:prstGeom prst="round2Diag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2847975" y="485775"/>
            <a:ext cx="9220200" cy="3133725"/>
          </a:xfrm>
          <a:prstGeom prst="round2DiagRect">
            <a:avLst>
              <a:gd name="adj1" fmla="val 16667"/>
              <a:gd name="adj2" fmla="val 654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 rot="-2245953">
            <a:off x="-183714" y="1358805"/>
            <a:ext cx="325350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Réteges gondolkodás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33350" y="3767135"/>
            <a:ext cx="3724275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Társadalmi problémák megoldására is hasznos.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Figyelembe vesz több „puha” változót is, mint: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Politikai tényezők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Hatalmi befolyás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Kultúra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Idelógia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Társadalmi értékek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5951" y="1680728"/>
            <a:ext cx="1943099" cy="19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/>
          <p:nvPr/>
        </p:nvSpPr>
        <p:spPr>
          <a:xfrm>
            <a:off x="742950" y="3623827"/>
            <a:ext cx="592455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Három             alappillér fogalmazódott </a:t>
            </a:r>
            <a:b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meg:</a:t>
            </a:r>
            <a:endParaRPr lang="hu-HU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Már kezdetben hangsúlyt kell fektetni a felhasználókra és a feladatokra</a:t>
            </a:r>
            <a:endParaRPr lang="hu-HU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Tapasztalati méréseket kell végezni</a:t>
            </a:r>
            <a:endParaRPr lang="hu-HU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Iteratív dizájnt kell követni</a:t>
            </a:r>
            <a:endParaRPr lang="hu-HU"/>
          </a:p>
        </p:txBody>
      </p:sp>
      <p:sp>
        <p:nvSpPr>
          <p:cNvPr id="139" name="Google Shape;139;p5"/>
          <p:cNvSpPr txBox="1"/>
          <p:nvPr/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UCD</a:t>
            </a:r>
            <a:endParaRPr lang="hu-HU"/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0495" y="762000"/>
            <a:ext cx="29337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742951" y="1332826"/>
            <a:ext cx="592455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hu-HU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felhasználó</a:t>
            </a: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van a központban, aktív szerepet játszik a rendszer fejlesztésében</a:t>
            </a:r>
            <a:endParaRPr lang="hu-HU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„Bármilyen rendszernek ami emberi használatra lett kitalálva, egyszerűen megérthetőnek és használhatónak kell lennie” .</a:t>
            </a:r>
            <a:endParaRPr lang="hu-HU"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2181" y="3623827"/>
            <a:ext cx="1006270" cy="62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9636" y="1150438"/>
            <a:ext cx="1090400" cy="10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UCD</a:t>
            </a:r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5575" y="1133475"/>
            <a:ext cx="432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2449" y="1150438"/>
            <a:ext cx="38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9636" y="2203075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2544" y="3547562"/>
            <a:ext cx="1895756" cy="32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8343900" y="3652337"/>
            <a:ext cx="254317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Én, amikor tesztelhetem a félkész produktumot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Én amikor csak a kész produktumot kapom meg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276224" y="3547562"/>
            <a:ext cx="6000719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felhasználók lényegében a használhatóságot és a produktum értékét figyelik. Véleményt fogalmaznak meg, kommunikálnak a fejlesztő csapattal.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1738" y="2293974"/>
            <a:ext cx="6658749" cy="290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UCD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285751" y="1768240"/>
            <a:ext cx="561513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Különbözőek a felhasználók, így a különbségek áthidalása alkotja meg a kiteljesedett rendszert.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Ezt a tényt előnnyé kell formálni</a:t>
            </a: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hiszen így nagyobb körben érhetjük el a felhasználókat.</a:t>
            </a:r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765" y="5578251"/>
            <a:ext cx="1619250" cy="974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/>
        </p:nvSpPr>
        <p:spPr>
          <a:xfrm>
            <a:off x="947590" y="4547199"/>
            <a:ext cx="38290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Tizenkettő (12) alapelvet fogalmaztak meg Gulliksenék 2003-ban.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 amt="19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>
            <a:spLocks noGrp="1"/>
          </p:cNvSpPr>
          <p:nvPr>
            <p:ph type="body" idx="1"/>
          </p:nvPr>
        </p:nvSpPr>
        <p:spPr>
          <a:xfrm>
            <a:off x="0" y="1171575"/>
            <a:ext cx="12192000" cy="56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hu-HU" sz="2900" b="1" i="0">
                <a:latin typeface="Times New Roman"/>
                <a:ea typeface="Times New Roman"/>
                <a:cs typeface="Times New Roman"/>
                <a:sym typeface="Times New Roman"/>
              </a:rPr>
              <a:t>Felhasználóközpontú szemlélet</a:t>
            </a:r>
            <a:r>
              <a:rPr lang="hu-HU" sz="2900" b="0" i="0">
                <a:latin typeface="Times New Roman"/>
                <a:ea typeface="Times New Roman"/>
                <a:cs typeface="Times New Roman"/>
                <a:sym typeface="Times New Roman"/>
              </a:rPr>
              <a:t>: Az aktivitások, a munkaterület vagy a használati környezet céljai, a felhasználók céljai, feladatai és igényei irányítsák a fejlesztést már a kezdetektől.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hu-HU" sz="2900" b="1" i="0">
                <a:latin typeface="Times New Roman"/>
                <a:ea typeface="Times New Roman"/>
                <a:cs typeface="Times New Roman"/>
                <a:sym typeface="Times New Roman"/>
              </a:rPr>
              <a:t>Aktív felhasználói részvétel</a:t>
            </a:r>
            <a:r>
              <a:rPr lang="hu-HU" sz="2900" b="0" i="0">
                <a:latin typeface="Times New Roman"/>
                <a:ea typeface="Times New Roman"/>
                <a:cs typeface="Times New Roman"/>
                <a:sym typeface="Times New Roman"/>
              </a:rPr>
              <a:t>: A képviselő felhasználóknak aktívan részt kell venniük a fejlesztés teljes folyamatában és a rendszer teljes életciklusában.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hu-HU" sz="2900" b="1" i="0">
                <a:latin typeface="Times New Roman"/>
                <a:ea typeface="Times New Roman"/>
                <a:cs typeface="Times New Roman"/>
                <a:sym typeface="Times New Roman"/>
              </a:rPr>
              <a:t>Fejlődő rendszerfejlesztés</a:t>
            </a:r>
            <a:r>
              <a:rPr lang="hu-HU" sz="2900" b="0" i="0">
                <a:latin typeface="Times New Roman"/>
                <a:ea typeface="Times New Roman"/>
                <a:cs typeface="Times New Roman"/>
                <a:sym typeface="Times New Roman"/>
              </a:rPr>
              <a:t>: A fejlesztésnek iteratívnak kell lennie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hu-HU" sz="2900" b="1" i="0">
                <a:latin typeface="Times New Roman"/>
                <a:ea typeface="Times New Roman"/>
                <a:cs typeface="Times New Roman"/>
                <a:sym typeface="Times New Roman"/>
              </a:rPr>
              <a:t>Egyszerű tervezési reprezentációk</a:t>
            </a:r>
            <a:r>
              <a:rPr lang="hu-HU" sz="2900" b="0" i="0">
                <a:latin typeface="Times New Roman"/>
                <a:ea typeface="Times New Roman"/>
                <a:cs typeface="Times New Roman"/>
                <a:sym typeface="Times New Roman"/>
              </a:rPr>
              <a:t>: A </a:t>
            </a:r>
            <a:r>
              <a:rPr lang="hu-HU" sz="2900">
                <a:latin typeface="Times New Roman"/>
                <a:ea typeface="Times New Roman"/>
                <a:cs typeface="Times New Roman"/>
                <a:sym typeface="Times New Roman"/>
              </a:rPr>
              <a:t>tervezés folyamata mindenki számára érthető legyen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hu-HU" sz="2900" b="1" i="0">
                <a:latin typeface="Times New Roman"/>
                <a:ea typeface="Times New Roman"/>
                <a:cs typeface="Times New Roman"/>
                <a:sym typeface="Times New Roman"/>
              </a:rPr>
              <a:t>Prototípusok</a:t>
            </a:r>
            <a:r>
              <a:rPr lang="hu-HU" sz="2900" b="0" i="0">
                <a:latin typeface="Times New Roman"/>
                <a:ea typeface="Times New Roman"/>
                <a:cs typeface="Times New Roman"/>
                <a:sym typeface="Times New Roman"/>
              </a:rPr>
              <a:t>: Korai és folyamatosan prototípusokat kell használni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hu-HU" sz="2900" b="1" i="0">
                <a:latin typeface="Times New Roman"/>
                <a:ea typeface="Times New Roman"/>
                <a:cs typeface="Times New Roman"/>
                <a:sym typeface="Times New Roman"/>
              </a:rPr>
              <a:t>Használat értékelése a kontextusban</a:t>
            </a:r>
            <a:r>
              <a:rPr lang="hu-HU" sz="2900" b="0" i="0">
                <a:latin typeface="Times New Roman"/>
                <a:ea typeface="Times New Roman"/>
                <a:cs typeface="Times New Roman"/>
                <a:sym typeface="Times New Roman"/>
              </a:rPr>
              <a:t>: A fejlesztést az alapértelmezett használhatósági célok és tervezési szempontok irányítják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0" y="1238250"/>
            <a:ext cx="12192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Nyílt és tudatos tervezési tevékenységek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: A fejlesztési folyamatnak tartalmaznia kell kijelölt tervezési tevékenységeket.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Professzionális hozzáállás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: A fejlesztési folyamatot hatékony </a:t>
            </a:r>
            <a:r>
              <a:rPr lang="hu-HU" sz="2000" b="0" i="0">
                <a:latin typeface="Algerian"/>
                <a:ea typeface="Algerian"/>
                <a:cs typeface="Algerian"/>
                <a:sym typeface="Algerian"/>
              </a:rPr>
              <a:t>multidiszciplináris </a:t>
            </a:r>
            <a:r>
              <a:rPr lang="hu-HU" sz="150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(</a:t>
            </a:r>
            <a:r>
              <a:rPr lang="hu-HU" sz="1500" b="0" i="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A </a:t>
            </a:r>
            <a:r>
              <a:rPr lang="hu-HU" sz="1500" b="0" i="1" u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multidiszciplinaritás</a:t>
            </a:r>
            <a:r>
              <a:rPr lang="hu-HU" sz="1500" b="0" i="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 kifejezés a latin </a:t>
            </a:r>
            <a:r>
              <a:rPr lang="hu-HU" sz="1500" b="0" i="1" u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multi (= sok)</a:t>
            </a:r>
            <a:r>
              <a:rPr lang="hu-HU" sz="1500" b="0" i="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 és </a:t>
            </a:r>
            <a:r>
              <a:rPr lang="hu-HU" sz="1500" b="0" i="1" u="none" strike="noStrike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disciplina (= ismeret, tanítás)</a:t>
            </a:r>
            <a:r>
              <a:rPr lang="hu-HU" sz="1500" b="0" i="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 szavak összeolvadásából ered.</a:t>
            </a:r>
            <a:r>
              <a:rPr lang="hu-HU" sz="1500"/>
              <a:t/>
            </a:r>
            <a:br>
              <a:rPr lang="hu-HU" sz="1500"/>
            </a:br>
            <a:r>
              <a:rPr lang="hu-HU" sz="1500" b="0" i="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Forrás: </a:t>
            </a:r>
            <a:r>
              <a:rPr lang="hu-HU" sz="1500" b="0" u="sng" strike="noStrike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https://lexiq.hu</a:t>
            </a:r>
            <a:r>
              <a:rPr lang="hu-HU" sz="1500">
                <a:solidFill>
                  <a:srgbClr val="262626"/>
                </a:solidFill>
                <a:latin typeface="Nunito Sans"/>
                <a:ea typeface="Nunito Sans"/>
                <a:cs typeface="Nunito Sans"/>
                <a:sym typeface="Nunito Sans"/>
              </a:rPr>
              <a:t>)</a:t>
            </a:r>
            <a:r>
              <a:rPr lang="hu-HU" sz="2800" b="0" i="0">
                <a:latin typeface="Algerian"/>
                <a:ea typeface="Algerian"/>
                <a:cs typeface="Algerian"/>
                <a:sym typeface="Algerian"/>
              </a:rPr>
              <a:t> 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csapatoknak kell végrehajtaniuk.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Használhatósági szakértő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: Használhatósági szakértőknek kell részt venniük a fejlesztési folyamatban.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Teljességre törekvő (</a:t>
            </a:r>
            <a:r>
              <a:rPr lang="hu-HU" sz="2000">
                <a:latin typeface="Algerian"/>
                <a:ea typeface="Algerian"/>
                <a:cs typeface="Algerian"/>
                <a:sym typeface="Algerian"/>
              </a:rPr>
              <a:t>holisztikus)</a:t>
            </a: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 tervezés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: Minden olyan aspektusnak, amely befolyásolja a jövőbeli használati helyzetet, párhuzamosan kell fejlődnie.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Folyamat testreszabása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: A UCD folyamatot specifikusnak, alkalmazkodóképesnek és/vagy helyi szinten megvalósítottnak kell lennie minden szervezetben (ne legyen sablonos).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7"/>
            </a:pPr>
            <a:r>
              <a:rPr lang="hu-HU" sz="2800" b="1" i="0">
                <a:latin typeface="Times New Roman"/>
                <a:ea typeface="Times New Roman"/>
                <a:cs typeface="Times New Roman"/>
                <a:sym typeface="Times New Roman"/>
              </a:rPr>
              <a:t>Felhasználóközpontú hozzáállás</a:t>
            </a:r>
            <a:r>
              <a:rPr lang="hu-HU" sz="2800" b="0" i="0">
                <a:latin typeface="Times New Roman"/>
                <a:ea typeface="Times New Roman"/>
                <a:cs typeface="Times New Roman"/>
                <a:sym typeface="Times New Roman"/>
              </a:rPr>
              <a:t>: A UCD megköveteli a felhasználóközpontú hozzáállást a projektcsapatban, a fejlesztő szervezetben és a megrendelő szervezetben.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52387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UCD</a:t>
            </a:r>
            <a:endParaRPr/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 amt="19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 b="1"/>
              <a:t>	SSM						  UCD</a:t>
            </a:r>
            <a:endParaRPr/>
          </a:p>
        </p:txBody>
      </p:sp>
      <p:sp>
        <p:nvSpPr>
          <p:cNvPr id="189" name="Google Shape;189;p11"/>
          <p:cNvSpPr txBox="1"/>
          <p:nvPr/>
        </p:nvSpPr>
        <p:spPr>
          <a:xfrm>
            <a:off x="6867525" y="1595021"/>
            <a:ext cx="466725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Felhasználó központúság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Különbségek áthidalása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felhasználók és a fejlesztők együttműködnek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Már kezdetben hangsúlyt kell fektetni a felhasználókra és a feladatokra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Tapasztalati méréseket kell végezni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Iteratív dizájnt kell követni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428624" y="1595021"/>
            <a:ext cx="5010151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problémák kaotikusak is lehetnek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káoszt kezelni kell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Valós- és rendszer- szemlélet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Szisztematikus módszertan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Több nézőpont figyelembevétele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Réteges gondolkodás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valódi problémát határozza meg és kezeli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hu-HU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Társadalmi problémák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iping sweat | Memes, Funny pictures, Clean memes">
            <a:extLst>
              <a:ext uri="{FF2B5EF4-FFF2-40B4-BE49-F238E27FC236}">
                <a16:creationId xmlns:a16="http://schemas.microsoft.com/office/drawing/2014/main" id="{9A970A2D-3837-0885-2CE5-65012193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85" r="9090" b="1070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5156-8E0E-51E5-6561-C31CAD9B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b="1">
                <a:solidFill>
                  <a:schemeClr val="bg1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ETHICS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3AED-2EED-CAB1-5842-D951E66EC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>
                <a:solidFill>
                  <a:schemeClr val="bg1"/>
                </a:solidFill>
              </a:rPr>
              <a:t>The Effective Technical and Human Implementation of Computer-based Systems</a:t>
            </a:r>
            <a:r>
              <a:rPr lang="hu-HU" sz="1700" b="1">
                <a:solidFill>
                  <a:schemeClr val="bg1"/>
                </a:solidFill>
              </a:rPr>
              <a:t> </a:t>
            </a:r>
            <a:r>
              <a:rPr lang="en-US" sz="1700" b="1">
                <a:solidFill>
                  <a:schemeClr val="bg1"/>
                </a:solidFill>
              </a:rPr>
              <a:t>methodology</a:t>
            </a:r>
            <a:endParaRPr lang="hu-HU" sz="1700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sz="1700" b="1">
                <a:solidFill>
                  <a:schemeClr val="bg1"/>
                </a:solidFill>
              </a:rPr>
              <a:t>(Az effektív technikai és emberi megvalósítása a számítógépes alapú rendszerek módszertana)</a:t>
            </a:r>
          </a:p>
        </p:txBody>
      </p:sp>
    </p:spTree>
    <p:extLst>
      <p:ext uri="{BB962C8B-B14F-4D97-AF65-F5344CB8AC3E}">
        <p14:creationId xmlns:p14="http://schemas.microsoft.com/office/powerpoint/2010/main" val="516418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rfectly balanced, as all things should be ⚖️ | Instagram">
            <a:extLst>
              <a:ext uri="{FF2B5EF4-FFF2-40B4-BE49-F238E27FC236}">
                <a16:creationId xmlns:a16="http://schemas.microsoft.com/office/drawing/2014/main" id="{FCFABD44-FC9C-F0DA-12C1-D02E8986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" y="1894704"/>
            <a:ext cx="5642919" cy="44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3AED-2EED-CAB1-5842-D951E66EC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91619"/>
            <a:ext cx="5642919" cy="5871646"/>
          </a:xfrm>
        </p:spPr>
        <p:txBody>
          <a:bodyPr>
            <a:normAutofit/>
          </a:bodyPr>
          <a:lstStyle/>
          <a:p>
            <a:r>
              <a:rPr lang="hu-HU" sz="2400" dirty="0"/>
              <a:t>Célja egy olyan módszertan létrehozása volt ami egy ok-okozati problémamegoldási szemléletet használ.</a:t>
            </a:r>
          </a:p>
          <a:p>
            <a:pPr marL="0" indent="0">
              <a:buNone/>
            </a:pPr>
            <a:endParaRPr lang="hu-HU" sz="2400" dirty="0"/>
          </a:p>
          <a:p>
            <a:r>
              <a:rPr lang="hu-HU" sz="2400" dirty="0"/>
              <a:t>A fő cél a szociális és technikai szemléletek közötti egyensúly megtalálása volt.</a:t>
            </a:r>
          </a:p>
          <a:p>
            <a:pPr marL="0" indent="0">
              <a:buNone/>
            </a:pPr>
            <a:endParaRPr lang="hu-HU" sz="2400" dirty="0"/>
          </a:p>
          <a:p>
            <a:r>
              <a:rPr lang="hu-HU" sz="2400" dirty="0"/>
              <a:t>Ennek tudatában nagy hangsúlyt fektet az emberi </a:t>
            </a:r>
            <a:r>
              <a:rPr lang="hu-HU" sz="2400" b="1" dirty="0"/>
              <a:t>(felhasználói szügségek, munka elégedetség, kultúráslis kontextus) </a:t>
            </a:r>
            <a:r>
              <a:rPr lang="hu-HU" sz="2400" dirty="0"/>
              <a:t>és technikai </a:t>
            </a:r>
            <a:r>
              <a:rPr lang="hu-HU" sz="2400" b="1" dirty="0"/>
              <a:t>(felelősség, elérhetőség, effektívség)</a:t>
            </a:r>
            <a:r>
              <a:rPr lang="hu-HU" sz="2400" dirty="0"/>
              <a:t> oldal összehangolására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51B390-8533-D594-6BCC-E00FA96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685535" cy="891618"/>
          </a:xfrm>
        </p:spPr>
        <p:txBody>
          <a:bodyPr/>
          <a:lstStyle/>
          <a:p>
            <a:pPr algn="ctr"/>
            <a:r>
              <a:rPr lang="hu-HU" b="1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ETHICS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D1A5F8-A1D2-F839-D5A8-9AD1BB042F6B}"/>
              </a:ext>
            </a:extLst>
          </p:cNvPr>
          <p:cNvSpPr txBox="1">
            <a:spLocks/>
          </p:cNvSpPr>
          <p:nvPr/>
        </p:nvSpPr>
        <p:spPr>
          <a:xfrm rot="2185777">
            <a:off x="8113764" y="1950231"/>
            <a:ext cx="4369692" cy="423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400" dirty="0"/>
              <a:t>1970-ben találta ki prof. Enid Mumford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</p:txBody>
      </p:sp>
      <p:pic>
        <p:nvPicPr>
          <p:cNvPr id="2050" name="Picture 2" descr="Our history | Alliance MBS">
            <a:extLst>
              <a:ext uri="{FF2B5EF4-FFF2-40B4-BE49-F238E27FC236}">
                <a16:creationId xmlns:a16="http://schemas.microsoft.com/office/drawing/2014/main" id="{731759BB-B12B-D134-6827-BFC1ECA4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609">
            <a:off x="10260387" y="331412"/>
            <a:ext cx="16002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Jerma985 | Jerma Lore Wiki | Fandom">
            <a:extLst>
              <a:ext uri="{FF2B5EF4-FFF2-40B4-BE49-F238E27FC236}">
                <a16:creationId xmlns:a16="http://schemas.microsoft.com/office/drawing/2014/main" id="{BEC75E74-6017-841C-343D-34F35691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55" y="3480017"/>
            <a:ext cx="1503989" cy="137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istory of Computers: Parts, Networking, Operating Systems, FAQs">
            <a:extLst>
              <a:ext uri="{FF2B5EF4-FFF2-40B4-BE49-F238E27FC236}">
                <a16:creationId xmlns:a16="http://schemas.microsoft.com/office/drawing/2014/main" id="{FB5E98E9-460C-3BBF-1B1E-7A5F086A2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26" y="3508851"/>
            <a:ext cx="1896533" cy="13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895B198-3D51-818A-D060-C5EFDFB9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31" y="1796790"/>
            <a:ext cx="5063504" cy="47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5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hu-HU"/>
              <a:t>BEVEZETÉS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Információs rendszerfejlesztési módszertanok (ISDM)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382463" y="3277901"/>
            <a:ext cx="9196754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Fő célja: az információs rendszer fejlesztésének segítése egy adott szervezeten belül</a:t>
            </a:r>
            <a:endParaRPr/>
          </a:p>
          <a:p>
            <a:pPr marL="285750" marR="0" lvl="0" indent="-285750" algn="l" rtl="0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Entitások használják annak érdekében, hogy az információs rendszer (IS) fejlesztési folyamata jobb legyen, illetve hogy hatékonyabban lehessen azonosítani a fejlesztési folyamat kulcs elemeit és szakaszait</a:t>
            </a:r>
            <a:endParaRPr/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479178" y="2563044"/>
            <a:ext cx="10637555" cy="0"/>
          </a:xfrm>
          <a:prstGeom prst="straightConnector1">
            <a:avLst/>
          </a:prstGeom>
          <a:noFill/>
          <a:ln w="38100" cap="flat" cmpd="sng">
            <a:solidFill>
              <a:srgbClr val="2E85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My brain when an rpg gacha games have armor level up, gear level up, boost  more status, evolve armor and supports etc etc. : r/gachagaming">
            <a:extLst>
              <a:ext uri="{FF2B5EF4-FFF2-40B4-BE49-F238E27FC236}">
                <a16:creationId xmlns:a16="http://schemas.microsoft.com/office/drawing/2014/main" id="{C2FB5693-8751-B889-B1CE-7741EBF0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068" y="-918665"/>
            <a:ext cx="4047070" cy="340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ig brain Meme Generator - Piñata Farms - The best meme generator and meme  maker for video &amp; image memes">
            <a:extLst>
              <a:ext uri="{FF2B5EF4-FFF2-40B4-BE49-F238E27FC236}">
                <a16:creationId xmlns:a16="http://schemas.microsoft.com/office/drawing/2014/main" id="{917E4522-7301-DB5B-1AEB-2B701F19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34" y="3140077"/>
            <a:ext cx="5844126" cy="38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o You Believe Any of These 3 Myths About the Brain? | Inc.com">
            <a:extLst>
              <a:ext uri="{FF2B5EF4-FFF2-40B4-BE49-F238E27FC236}">
                <a16:creationId xmlns:a16="http://schemas.microsoft.com/office/drawing/2014/main" id="{0616E5D8-660F-C812-32F6-2D2D0A48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790" y="4531907"/>
            <a:ext cx="4275210" cy="24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moll brain Memes - Imgflip">
            <a:extLst>
              <a:ext uri="{FF2B5EF4-FFF2-40B4-BE49-F238E27FC236}">
                <a16:creationId xmlns:a16="http://schemas.microsoft.com/office/drawing/2014/main" id="{2E50CF26-10D3-1FCD-5CEE-46B2227B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3441">
            <a:off x="8139560" y="-1121390"/>
            <a:ext cx="3010893" cy="342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3AED-2EED-CAB1-5842-D951E66EC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1619"/>
            <a:ext cx="5272216" cy="5871646"/>
          </a:xfrm>
        </p:spPr>
        <p:txBody>
          <a:bodyPr>
            <a:normAutofit/>
          </a:bodyPr>
          <a:lstStyle/>
          <a:p>
            <a:r>
              <a:rPr lang="hu-HU" sz="2400" dirty="0"/>
              <a:t>Az elkészülésének eredeti oka az volt hogy a felhasználót bevezesse a rendszerbe tervezésébe. </a:t>
            </a:r>
          </a:p>
          <a:p>
            <a:endParaRPr lang="hu-HU" sz="2400" dirty="0"/>
          </a:p>
          <a:p>
            <a:r>
              <a:rPr lang="hu-HU" sz="2400" dirty="0"/>
              <a:t>Így fontos lett az emberi tudás és készség.</a:t>
            </a:r>
          </a:p>
          <a:p>
            <a:endParaRPr lang="hu-HU" sz="2400" dirty="0"/>
          </a:p>
          <a:p>
            <a:r>
              <a:rPr lang="hu-HU" sz="2400" dirty="0"/>
              <a:t>4 fő elemet tartalmaz: </a:t>
            </a:r>
          </a:p>
          <a:p>
            <a:pPr lvl="1"/>
            <a:r>
              <a:rPr lang="hu-HU" sz="2000" dirty="0"/>
              <a:t>Struktúra</a:t>
            </a:r>
          </a:p>
          <a:p>
            <a:pPr lvl="1"/>
            <a:r>
              <a:rPr lang="hu-HU" sz="2000" dirty="0"/>
              <a:t>Tartalom</a:t>
            </a:r>
          </a:p>
          <a:p>
            <a:pPr lvl="1"/>
            <a:r>
              <a:rPr lang="hu-HU" sz="2000" dirty="0"/>
              <a:t>Folyamat</a:t>
            </a:r>
          </a:p>
          <a:p>
            <a:pPr lvl="1"/>
            <a:r>
              <a:rPr lang="hu-HU" sz="2000" dirty="0"/>
              <a:t>Akadály</a:t>
            </a:r>
          </a:p>
          <a:p>
            <a:pPr lvl="1"/>
            <a:endParaRPr lang="hu-HU" sz="2000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51B390-8533-D594-6BCC-E00FA96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685535" cy="891618"/>
          </a:xfrm>
        </p:spPr>
        <p:txBody>
          <a:bodyPr/>
          <a:lstStyle/>
          <a:p>
            <a:pPr algn="ctr"/>
            <a:r>
              <a:rPr lang="hu-HU" b="1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ETHICS</a:t>
            </a:r>
          </a:p>
        </p:txBody>
      </p:sp>
      <p:pic>
        <p:nvPicPr>
          <p:cNvPr id="3074" name="Picture 2" descr="Download Transparent Sword Clip Art HQ PNG Image | FreePNGImg">
            <a:extLst>
              <a:ext uri="{FF2B5EF4-FFF2-40B4-BE49-F238E27FC236}">
                <a16:creationId xmlns:a16="http://schemas.microsoft.com/office/drawing/2014/main" id="{F123B169-EDAB-FB07-617E-0B68EB2D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235512" y="337335"/>
            <a:ext cx="3080133" cy="17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ownload Transparent Sword Clip Art HQ PNG Image | FreePNGImg">
            <a:extLst>
              <a:ext uri="{FF2B5EF4-FFF2-40B4-BE49-F238E27FC236}">
                <a16:creationId xmlns:a16="http://schemas.microsoft.com/office/drawing/2014/main" id="{26576AFC-C16D-A50C-C2F7-731D65337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5055222" y="1521052"/>
            <a:ext cx="3080133" cy="17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511EED7-1ACF-8BEA-17E5-06E60B02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10" y="1997077"/>
            <a:ext cx="2667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Transparent Sword Clip Art HQ PNG Image | FreePNGImg">
            <a:extLst>
              <a:ext uri="{FF2B5EF4-FFF2-40B4-BE49-F238E27FC236}">
                <a16:creationId xmlns:a16="http://schemas.microsoft.com/office/drawing/2014/main" id="{447BF387-D236-0BCF-FA2E-9B6DF7EB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8950384" y="3350171"/>
            <a:ext cx="3080133" cy="17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78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3AED-2EED-CAB1-5842-D951E66EC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1619"/>
            <a:ext cx="4730110" cy="5871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Az ETHICS 6 felépítés stádiuma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A rendszeren érezhető hogy a technikai aspektus a háttérbe van szorítva az emberi elégedettség érdekében.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51B390-8533-D594-6BCC-E00FA96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685535" cy="891618"/>
          </a:xfrm>
        </p:spPr>
        <p:txBody>
          <a:bodyPr/>
          <a:lstStyle/>
          <a:p>
            <a:pPr algn="ctr"/>
            <a:r>
              <a:rPr lang="hu-HU" b="1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ETHICS</a:t>
            </a:r>
          </a:p>
        </p:txBody>
      </p:sp>
      <p:pic>
        <p:nvPicPr>
          <p:cNvPr id="4098" name="Picture 2" descr="Processing Grief and Finding Meaning">
            <a:extLst>
              <a:ext uri="{FF2B5EF4-FFF2-40B4-BE49-F238E27FC236}">
                <a16:creationId xmlns:a16="http://schemas.microsoft.com/office/drawing/2014/main" id="{6CFD6984-D261-D3F6-CF03-3E3647CD1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890" y="-10248"/>
            <a:ext cx="7432451" cy="74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7409D1-C0ED-A1F2-193E-D844F68D37D8}"/>
              </a:ext>
            </a:extLst>
          </p:cNvPr>
          <p:cNvCxnSpPr/>
          <p:nvPr/>
        </p:nvCxnSpPr>
        <p:spPr>
          <a:xfrm>
            <a:off x="8501973" y="535021"/>
            <a:ext cx="111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6439865-7F3F-8BB5-C8B1-6554A573BFE7}"/>
              </a:ext>
            </a:extLst>
          </p:cNvPr>
          <p:cNvSpPr txBox="1">
            <a:spLocks/>
          </p:cNvSpPr>
          <p:nvPr/>
        </p:nvSpPr>
        <p:spPr>
          <a:xfrm>
            <a:off x="9238034" y="162129"/>
            <a:ext cx="2685535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b="1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ETHICS</a:t>
            </a:r>
          </a:p>
        </p:txBody>
      </p:sp>
      <p:pic>
        <p:nvPicPr>
          <p:cNvPr id="4106" name="Picture 10" descr="6 Duct Tape (PNG Transparent) | OnlyGFX.com">
            <a:extLst>
              <a:ext uri="{FF2B5EF4-FFF2-40B4-BE49-F238E27FC236}">
                <a16:creationId xmlns:a16="http://schemas.microsoft.com/office/drawing/2014/main" id="{0D4C9D6B-C0D8-48D9-0138-80CD0B8F9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303" y="1180917"/>
            <a:ext cx="1227516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6 Duct Tape (PNG Transparent) | OnlyGFX.com">
            <a:extLst>
              <a:ext uri="{FF2B5EF4-FFF2-40B4-BE49-F238E27FC236}">
                <a16:creationId xmlns:a16="http://schemas.microsoft.com/office/drawing/2014/main" id="{75203232-F5C5-29D5-119B-BD7ACA74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707" y="6701837"/>
            <a:ext cx="3896508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3F96EEE-7A0F-9F24-F2FB-E217006C681F}"/>
              </a:ext>
            </a:extLst>
          </p:cNvPr>
          <p:cNvSpPr txBox="1">
            <a:spLocks/>
          </p:cNvSpPr>
          <p:nvPr/>
        </p:nvSpPr>
        <p:spPr>
          <a:xfrm>
            <a:off x="7546658" y="1115875"/>
            <a:ext cx="2685535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200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Szükségek felismerése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ABBD47-8D94-08FF-82B8-D6C5A59F9C45}"/>
              </a:ext>
            </a:extLst>
          </p:cNvPr>
          <p:cNvSpPr txBox="1">
            <a:spLocks/>
          </p:cNvSpPr>
          <p:nvPr/>
        </p:nvSpPr>
        <p:spPr>
          <a:xfrm>
            <a:off x="7673819" y="2063774"/>
            <a:ext cx="2685535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200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Cél kitűzése</a:t>
            </a:r>
          </a:p>
        </p:txBody>
      </p:sp>
      <p:pic>
        <p:nvPicPr>
          <p:cNvPr id="12" name="Picture 10" descr="6 Duct Tape (PNG Transparent) | OnlyGFX.com">
            <a:extLst>
              <a:ext uri="{FF2B5EF4-FFF2-40B4-BE49-F238E27FC236}">
                <a16:creationId xmlns:a16="http://schemas.microsoft.com/office/drawing/2014/main" id="{9999FB45-E2C2-69C9-0F07-DB626115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73" y="2075585"/>
            <a:ext cx="1227516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6 Duct Tape (PNG Transparent) | OnlyGFX.com">
            <a:extLst>
              <a:ext uri="{FF2B5EF4-FFF2-40B4-BE49-F238E27FC236}">
                <a16:creationId xmlns:a16="http://schemas.microsoft.com/office/drawing/2014/main" id="{64AA3F7A-C867-F114-688C-6B4DF2272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62" y="3011673"/>
            <a:ext cx="1713899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3245495-47A9-5503-2D78-9076805BE583}"/>
              </a:ext>
            </a:extLst>
          </p:cNvPr>
          <p:cNvSpPr txBox="1">
            <a:spLocks/>
          </p:cNvSpPr>
          <p:nvPr/>
        </p:nvSpPr>
        <p:spPr>
          <a:xfrm>
            <a:off x="7895266" y="2955392"/>
            <a:ext cx="2685535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200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Megoldás felismerése</a:t>
            </a:r>
          </a:p>
        </p:txBody>
      </p:sp>
      <p:pic>
        <p:nvPicPr>
          <p:cNvPr id="17" name="Picture 10" descr="6 Duct Tape (PNG Transparent) | OnlyGFX.com">
            <a:extLst>
              <a:ext uri="{FF2B5EF4-FFF2-40B4-BE49-F238E27FC236}">
                <a16:creationId xmlns:a16="http://schemas.microsoft.com/office/drawing/2014/main" id="{A0B1816F-A594-FB90-3571-0C895AD6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62" y="3906341"/>
            <a:ext cx="1713899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F45F408-1BC6-6457-5B61-4605CE246E22}"/>
              </a:ext>
            </a:extLst>
          </p:cNvPr>
          <p:cNvSpPr txBox="1">
            <a:spLocks/>
          </p:cNvSpPr>
          <p:nvPr/>
        </p:nvSpPr>
        <p:spPr>
          <a:xfrm>
            <a:off x="8036209" y="3909391"/>
            <a:ext cx="2685535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200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Megoldás kiválasztása és megvlósítása</a:t>
            </a:r>
          </a:p>
        </p:txBody>
      </p:sp>
      <p:pic>
        <p:nvPicPr>
          <p:cNvPr id="19" name="Picture 10" descr="6 Duct Tape (PNG Transparent) | OnlyGFX.com">
            <a:extLst>
              <a:ext uri="{FF2B5EF4-FFF2-40B4-BE49-F238E27FC236}">
                <a16:creationId xmlns:a16="http://schemas.microsoft.com/office/drawing/2014/main" id="{7941418B-0FB1-DFAB-638E-DF71FF13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27" y="4887478"/>
            <a:ext cx="2050031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D744A09-AC26-AE70-C1E9-76DB6E354A8F}"/>
              </a:ext>
            </a:extLst>
          </p:cNvPr>
          <p:cNvSpPr txBox="1">
            <a:spLocks/>
          </p:cNvSpPr>
          <p:nvPr/>
        </p:nvSpPr>
        <p:spPr>
          <a:xfrm>
            <a:off x="8180961" y="4850507"/>
            <a:ext cx="2685535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200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Nyomon követni és értékelni</a:t>
            </a:r>
          </a:p>
        </p:txBody>
      </p:sp>
      <p:pic>
        <p:nvPicPr>
          <p:cNvPr id="21" name="Picture 10" descr="6 Duct Tape (PNG Transparent) | OnlyGFX.com">
            <a:extLst>
              <a:ext uri="{FF2B5EF4-FFF2-40B4-BE49-F238E27FC236}">
                <a16:creationId xmlns:a16="http://schemas.microsoft.com/office/drawing/2014/main" id="{2B1A2579-53B7-CDE4-84E9-C789D004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19" y="5790907"/>
            <a:ext cx="2050031" cy="7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97FD1E4-146A-0669-35E5-452EA3AD69A8}"/>
              </a:ext>
            </a:extLst>
          </p:cNvPr>
          <p:cNvSpPr txBox="1">
            <a:spLocks/>
          </p:cNvSpPr>
          <p:nvPr/>
        </p:nvSpPr>
        <p:spPr>
          <a:xfrm>
            <a:off x="8302173" y="5731284"/>
            <a:ext cx="2564324" cy="891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3200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Dokumentálni az elméletet és gyakorlatot</a:t>
            </a:r>
          </a:p>
        </p:txBody>
      </p:sp>
      <p:pic>
        <p:nvPicPr>
          <p:cNvPr id="4108" name="Picture 12" descr="Improvise, Adapt, Overcome: Cabling photos | Cabling Installation &amp;  Maintenance">
            <a:extLst>
              <a:ext uri="{FF2B5EF4-FFF2-40B4-BE49-F238E27FC236}">
                <a16:creationId xmlns:a16="http://schemas.microsoft.com/office/drawing/2014/main" id="{025C06C3-70E9-ECE0-D68A-5C9E2CD1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6" y="4397092"/>
            <a:ext cx="4239638" cy="222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80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3AED-2EED-CAB1-5842-D951E66EC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91619"/>
            <a:ext cx="5409447" cy="5871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-A későbbi felhasználók egyszerűbb bevonása a rendszerbe hogy így több felelősséget tudjanak vállalni a munkakörnyezetükért.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-Garantálni hogy az új rendszer megfelelő a felhasználó számára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-Segíteni a felhasználót hogy kompetensebb legyen a rendszer használatában így minimalizálni technikai specialisták szükségét.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51B390-8533-D594-6BCC-E00FA96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486400" cy="891618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ETHICS </a:t>
            </a:r>
            <a:r>
              <a:rPr lang="hu-HU" dirty="0"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3 központi cél</a:t>
            </a:r>
            <a:endParaRPr lang="hu-HU" b="1" dirty="0"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4" name="Picture 3" descr="A collage of a human brain&#10;&#10;Description automatically generated">
            <a:extLst>
              <a:ext uri="{FF2B5EF4-FFF2-40B4-BE49-F238E27FC236}">
                <a16:creationId xmlns:a16="http://schemas.microsoft.com/office/drawing/2014/main" id="{368BC393-9509-EF58-E40B-8D782D5B1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40" y="15703"/>
            <a:ext cx="2473251" cy="68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8D811-54A4-CB80-0A0B-4FF2854BA077}"/>
              </a:ext>
            </a:extLst>
          </p:cNvPr>
          <p:cNvSpPr txBox="1"/>
          <p:nvPr/>
        </p:nvSpPr>
        <p:spPr>
          <a:xfrm>
            <a:off x="9585487" y="568453"/>
            <a:ext cx="194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1 hét ETHICS-en</a:t>
            </a:r>
          </a:p>
          <a:p>
            <a:pPr algn="ctr"/>
            <a:r>
              <a:rPr lang="hu-HU" dirty="0"/>
              <a:t>Kezdő zöldfülü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7671A-96EB-57A6-6441-CE893AF4C109}"/>
              </a:ext>
            </a:extLst>
          </p:cNvPr>
          <p:cNvSpPr txBox="1"/>
          <p:nvPr/>
        </p:nvSpPr>
        <p:spPr>
          <a:xfrm>
            <a:off x="9455285" y="2277279"/>
            <a:ext cx="207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1 Hónap ETHICS-en</a:t>
            </a:r>
          </a:p>
          <a:p>
            <a:pPr algn="ctr"/>
            <a:r>
              <a:rPr lang="hu-HU" dirty="0"/>
              <a:t>Nagy felhasználó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97A7C-28F1-4964-7FA6-1E0EFDA0657B}"/>
              </a:ext>
            </a:extLst>
          </p:cNvPr>
          <p:cNvSpPr txBox="1"/>
          <p:nvPr/>
        </p:nvSpPr>
        <p:spPr>
          <a:xfrm>
            <a:off x="9585487" y="3934391"/>
            <a:ext cx="194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1 év ETHICS-en</a:t>
            </a:r>
          </a:p>
          <a:p>
            <a:pPr algn="ctr"/>
            <a:r>
              <a:rPr lang="hu-HU" dirty="0"/>
              <a:t>Gigászi Értelmiségi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42D3B-C708-CA9E-EE32-D985DF31F3A2}"/>
              </a:ext>
            </a:extLst>
          </p:cNvPr>
          <p:cNvSpPr txBox="1"/>
          <p:nvPr/>
        </p:nvSpPr>
        <p:spPr>
          <a:xfrm>
            <a:off x="9585487" y="5477678"/>
            <a:ext cx="1949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Prezentáció után</a:t>
            </a:r>
          </a:p>
          <a:p>
            <a:pPr algn="ctr"/>
            <a:r>
              <a:rPr lang="hu-HU" dirty="0"/>
              <a:t>Csanád Swagárius Lajos </a:t>
            </a:r>
          </a:p>
        </p:txBody>
      </p:sp>
    </p:spTree>
    <p:extLst>
      <p:ext uri="{BB962C8B-B14F-4D97-AF65-F5344CB8AC3E}">
        <p14:creationId xmlns:p14="http://schemas.microsoft.com/office/powerpoint/2010/main" val="1003433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ppy faces | if you&amp;#39;re a CMO for an IT concern, it&amp;#39;s ok | Funny emoji  faces, Yellow smiley face, Emoji man">
            <a:extLst>
              <a:ext uri="{FF2B5EF4-FFF2-40B4-BE49-F238E27FC236}">
                <a16:creationId xmlns:a16="http://schemas.microsoft.com/office/drawing/2014/main" id="{7CBE1F53-34A1-0E5B-5EC9-DC7B66D5A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 b="7555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51B390-8533-D594-6BCC-E00FA96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FFFFFF"/>
                </a:solidFill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3AED-2EED-CAB1-5842-D951E66EC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294" y="1468876"/>
            <a:ext cx="5283866" cy="4163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dirty="0">
                <a:solidFill>
                  <a:srgbClr val="FFFFFF"/>
                </a:solidFill>
              </a:rPr>
              <a:t>Ezeket a tervezési eszközöket tartalmazza:</a:t>
            </a:r>
          </a:p>
          <a:p>
            <a:r>
              <a:rPr lang="hu-HU" sz="2400" dirty="0">
                <a:solidFill>
                  <a:srgbClr val="FFFFFF"/>
                </a:solidFill>
              </a:rPr>
              <a:t>Egy keretrendszer ami segít a </a:t>
            </a:r>
            <a:r>
              <a:rPr lang="hu-HU" sz="2400" b="1" u="sng" dirty="0">
                <a:solidFill>
                  <a:srgbClr val="FFFFFF"/>
                </a:solidFill>
              </a:rPr>
              <a:t>célok</a:t>
            </a:r>
            <a:r>
              <a:rPr lang="hu-HU" sz="2400" dirty="0">
                <a:solidFill>
                  <a:srgbClr val="FFFFFF"/>
                </a:solidFill>
              </a:rPr>
              <a:t> és </a:t>
            </a:r>
            <a:r>
              <a:rPr lang="hu-HU" sz="2400" b="1" u="sng" dirty="0">
                <a:solidFill>
                  <a:srgbClr val="FFFFFF"/>
                </a:solidFill>
              </a:rPr>
              <a:t>akadályok</a:t>
            </a:r>
            <a:r>
              <a:rPr lang="hu-HU" sz="2400" dirty="0">
                <a:solidFill>
                  <a:srgbClr val="FFFFFF"/>
                </a:solidFill>
              </a:rPr>
              <a:t> megállapításában.</a:t>
            </a:r>
          </a:p>
          <a:p>
            <a:r>
              <a:rPr lang="hu-HU" sz="2400" dirty="0">
                <a:solidFill>
                  <a:srgbClr val="FFFFFF"/>
                </a:solidFill>
              </a:rPr>
              <a:t>Eszközöket amik segít a rendszer és működés szintű problémak megállapításában.</a:t>
            </a:r>
          </a:p>
          <a:p>
            <a:r>
              <a:rPr lang="hu-HU" sz="2400" dirty="0">
                <a:solidFill>
                  <a:srgbClr val="FFFFFF"/>
                </a:solidFill>
              </a:rPr>
              <a:t>Elégedettségi kérdőív.</a:t>
            </a:r>
          </a:p>
          <a:p>
            <a:r>
              <a:rPr lang="hu-HU" sz="2400" dirty="0">
                <a:solidFill>
                  <a:srgbClr val="FFFFFF"/>
                </a:solidFill>
              </a:rPr>
              <a:t>Keretrendszer ami leírja hogy milyen változás bárhatő belsőleg és külsőleg.</a:t>
            </a:r>
          </a:p>
          <a:p>
            <a:r>
              <a:rPr lang="hu-HU" sz="2400" dirty="0">
                <a:solidFill>
                  <a:srgbClr val="FFFFFF"/>
                </a:solidFill>
              </a:rPr>
              <a:t>Eljárások az egyéni és csoportos munkavézés segítésére </a:t>
            </a:r>
          </a:p>
          <a:p>
            <a:endParaRPr lang="hu-HU" sz="2400" dirty="0">
              <a:solidFill>
                <a:srgbClr val="FFFFFF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6535997-B705-8651-64C0-13DC49954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7397"/>
          <a:stretch/>
        </p:blipFill>
        <p:spPr bwMode="auto"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55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hu-HU" sz="5000">
                <a:solidFill>
                  <a:schemeClr val="bg1"/>
                </a:solidFill>
              </a:rPr>
              <a:t>STRADIS</a:t>
            </a:r>
            <a:br>
              <a:rPr lang="hu-HU" sz="5000">
                <a:solidFill>
                  <a:schemeClr val="bg1"/>
                </a:solidFill>
              </a:rPr>
            </a:br>
            <a:r>
              <a:rPr lang="hu-HU" sz="5000">
                <a:solidFill>
                  <a:schemeClr val="bg1"/>
                </a:solidFill>
              </a:rPr>
              <a:t>Módszertan</a:t>
            </a:r>
            <a:br>
              <a:rPr lang="hu-HU" sz="5000">
                <a:solidFill>
                  <a:schemeClr val="bg1"/>
                </a:solidFill>
              </a:rPr>
            </a:br>
            <a:endParaRPr lang="hu-HU" sz="5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hu-HU" sz="4000" b="1">
                <a:latin typeface="Times New Roman"/>
                <a:ea typeface="Times New Roman"/>
                <a:cs typeface="Times New Roman"/>
                <a:sym typeface="Times New Roman"/>
              </a:rPr>
              <a:t>Mit jelent a STRADIS?</a:t>
            </a:r>
          </a:p>
        </p:txBody>
      </p:sp>
      <p:sp>
        <p:nvSpPr>
          <p:cNvPr id="90" name="Google Shape;90;p2"/>
          <p:cNvSpPr txBox="1">
            <a:spLocks noGrp="1"/>
          </p:cNvSpPr>
          <p:nvPr>
            <p:ph idx="1"/>
          </p:nvPr>
        </p:nvSpPr>
        <p:spPr>
          <a:xfrm>
            <a:off x="857396" y="2461067"/>
            <a:ext cx="9598172" cy="2454300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Az információs rendszer strukturált elemzése, tervezése és megvalósítása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Ez egy módszertan, amely strukturált folyamatmodellezésen alapul, ahol összetett problémákat részletekbe menően és formálisan dolgoznak fel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Ez egy lépésről lépésre vezető módszertan, amely a strukturált megközelítésre és adatalapú szemléletmódra összpontosít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7" name="Rectangle 1086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hu-HU" sz="37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Korai Módszertanok Korszaka</a:t>
            </a:r>
            <a:endParaRPr lang="hu-HU" sz="3700">
              <a:solidFill>
                <a:schemeClr val="bg1"/>
              </a:solidFill>
            </a:endParaRPr>
          </a:p>
        </p:txBody>
      </p:sp>
      <p:sp>
        <p:nvSpPr>
          <p:cNvPr id="96" name="Google Shape;96;p3"/>
          <p:cNvSpPr txBox="1"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sz="2400" dirty="0">
                <a:solidFill>
                  <a:schemeClr val="bg1">
                    <a:alpha val="80000"/>
                  </a:schemeClr>
                </a:solidFill>
              </a:rPr>
              <a:t>Ezek azok a módszertanok, amelyek a számítógépes alkalmazások fejlesztésére összpontosítanak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sz="2400" dirty="0">
                <a:solidFill>
                  <a:schemeClr val="bg1">
                    <a:alpha val="80000"/>
                  </a:schemeClr>
                </a:solidFill>
              </a:rPr>
              <a:t>Az ilyen módszerekkel azt remélték, hogy javítani fogják a rendszerek fejlesztésének irányítását és ennek hatására bevezették a Rendszerfejlesztési Életciklust </a:t>
            </a:r>
            <a:r>
              <a:rPr lang="hu-HU" sz="2400" b="1" dirty="0">
                <a:solidFill>
                  <a:schemeClr val="bg1">
                    <a:alpha val="80000"/>
                  </a:schemeClr>
                </a:solidFill>
              </a:rPr>
              <a:t>(SDLC)</a:t>
            </a:r>
            <a:endParaRPr lang="hu-HU" sz="2400" dirty="0">
              <a:solidFill>
                <a:schemeClr val="bg1">
                  <a:alpha val="80000"/>
                </a:schemeClr>
              </a:solidFill>
            </a:endParaRP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hu-HU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8" name="Picture 4" descr="Medieval Knight with Arrow In Eye Slot | Know Your Meme">
            <a:extLst>
              <a:ext uri="{FF2B5EF4-FFF2-40B4-BE49-F238E27FC236}">
                <a16:creationId xmlns:a16="http://schemas.microsoft.com/office/drawing/2014/main" id="{FFE62BFA-2AEA-DE7D-7BC3-95F45EEE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2" r="17188"/>
          <a:stretch/>
        </p:blipFill>
        <p:spPr bwMode="auto"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hu-HU" sz="4000" b="1" dirty="0">
                <a:latin typeface="Times New Roman"/>
                <a:ea typeface="Times New Roman"/>
                <a:cs typeface="Times New Roman"/>
                <a:sym typeface="Times New Roman"/>
              </a:rPr>
              <a:t>Strukturált módszertan</a:t>
            </a:r>
          </a:p>
        </p:txBody>
      </p:sp>
      <p:sp>
        <p:nvSpPr>
          <p:cNvPr id="102" name="Google Shape;102;p4"/>
          <p:cNvSpPr txBox="1">
            <a:spLocks noGrp="1"/>
          </p:cNvSpPr>
          <p:nvPr>
            <p:ph idx="1"/>
          </p:nvPr>
        </p:nvSpPr>
        <p:spPr>
          <a:xfrm>
            <a:off x="838198" y="2721058"/>
            <a:ext cx="8740775" cy="2454300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sz="2400" dirty="0">
                <a:solidFill>
                  <a:schemeClr val="tx1">
                    <a:alpha val="80000"/>
                  </a:schemeClr>
                </a:solidFill>
              </a:rPr>
              <a:t>Az ilyen modellek a funkcionális felbontáson alapulnak, vagyis egy komplex probléma lebontásán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sz="2400" dirty="0">
                <a:solidFill>
                  <a:schemeClr val="tx1">
                    <a:alpha val="80000"/>
                  </a:schemeClr>
                </a:solidFill>
              </a:rPr>
              <a:t>A STRADIS azonosítja és összekapcsolja azokat a komponenseket és felületeket, amelyek képesek egy adott problémát megfejteni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sz="2400" dirty="0">
                <a:solidFill>
                  <a:schemeClr val="tx1">
                    <a:alpha val="80000"/>
                  </a:schemeClr>
                </a:solidFill>
              </a:rPr>
              <a:t>A projekt célkitűzéseinek a kezdetektől világosnak és jól meghatározottnak kell lenniük, mert a STRADIS és hasonló módszerek lényegében a problémamegoldásra összpontosítanak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3200"/>
              <a:buChar char="•"/>
            </a:pPr>
            <a:r>
              <a:rPr lang="hu-HU" sz="2400" dirty="0">
                <a:solidFill>
                  <a:schemeClr val="tx1">
                    <a:alpha val="80000"/>
                  </a:schemeClr>
                </a:solidFill>
              </a:rPr>
              <a:t>Az eszközökre és technikákra helyezi a nagy hangsúlyt</a:t>
            </a:r>
          </a:p>
          <a:p>
            <a:pPr marL="22860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hu-HU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hu-HU" sz="4000" b="1">
                <a:latin typeface="Times New Roman"/>
                <a:ea typeface="Times New Roman"/>
                <a:cs typeface="Times New Roman"/>
                <a:sym typeface="Times New Roman"/>
              </a:rPr>
              <a:t>Funkcionális elemzés</a:t>
            </a:r>
          </a:p>
        </p:txBody>
      </p:sp>
      <p:sp>
        <p:nvSpPr>
          <p:cNvPr id="108" name="Google Shape;108;p5"/>
          <p:cNvSpPr txBox="1">
            <a:spLocks noGrp="1"/>
          </p:cNvSpPr>
          <p:nvPr>
            <p:ph idx="1"/>
          </p:nvPr>
        </p:nvSpPr>
        <p:spPr>
          <a:xfrm>
            <a:off x="838198" y="2633509"/>
            <a:ext cx="8740775" cy="2454300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Hasonlóan az </a:t>
            </a:r>
            <a:r>
              <a:rPr lang="hu-HU" b="1" dirty="0">
                <a:solidFill>
                  <a:schemeClr val="tx1">
                    <a:alpha val="80000"/>
                  </a:schemeClr>
                </a:solidFill>
              </a:rPr>
              <a:t>SSADM</a:t>
            </a: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-hez (Strukturált Rendszerelemzési és Tervezési Módszertan), a STRADIS egy felülről lefelé irányuló funkcionális elemzésen alapul, ahol a rendszert részrendszerekre osztják grafikus reprezentációk, elsősorban adatfolyam diagramok (DFD) segítségével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Ezek segítik a rendszer vázlata és áttekintése elkészítését, amelyet fejleszteni fognak</a:t>
            </a:r>
          </a:p>
          <a:p>
            <a:pPr marL="22860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hu-HU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/>
          <a:stretch/>
        </p:blipFill>
        <p:spPr>
          <a:xfrm>
            <a:off x="1823959" y="2241159"/>
            <a:ext cx="8340377" cy="39825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928816" y="263610"/>
            <a:ext cx="9589852" cy="14592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spcAft>
                <a:spcPts val="0"/>
              </a:spcAft>
              <a:buClr>
                <a:srgbClr val="050505"/>
              </a:buClr>
              <a:buSzPts val="3600"/>
            </a:pP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A STRADIS </a:t>
            </a:r>
            <a:r>
              <a:rPr lang="en-US" sz="4500" b="1" i="0" u="none" strike="noStrike" kern="1200" cap="none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lényegében</a:t>
            </a: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 lang="en-US" sz="4500" b="1" i="0" u="none" strike="noStrike" kern="1200" cap="none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négy</a:t>
            </a: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 lang="en-US" sz="4500" b="1" i="0" u="none" strike="noStrike" kern="1200" cap="none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egymást</a:t>
            </a: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 lang="en-US" sz="4500" b="1" i="0" u="none" strike="noStrike" kern="1200" cap="none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követő</a:t>
            </a: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 lang="en-US" sz="4500" b="1" i="0" u="none" strike="noStrike" kern="1200" cap="none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szakaszból</a:t>
            </a: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 lang="en-US" sz="4500" b="1" i="0" u="none" strike="noStrike" kern="1200" cap="none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áll</a:t>
            </a:r>
            <a:r>
              <a:rPr lang="en-US" sz="4500" b="1" i="0" u="none" strike="noStrike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hu-HU"/>
              <a:t>BEVEZETÉS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Információs rendszerfejlesztési módszertanok (ISDM)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79178" y="2994505"/>
            <a:ext cx="8644467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Gasson (1995): </a:t>
            </a:r>
            <a:endParaRPr/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Egy módszertan több, mint egyszerű metódus, vagy egy folyamat-modell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módszertan egy holisztikus megközelítés: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megtestesít egy elemzési keretrendszert, amelyen keresztül interszubjektív reprezentációs gyakorlatokat közvetítenek</a:t>
            </a:r>
            <a:endParaRPr/>
          </a:p>
          <a:p>
            <a:pPr marL="8001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egy elemzési metódusokat, eszközöket és technikákat tartalmazó „eszköztáron” át valósul meg</a:t>
            </a: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>
            <a:off x="479178" y="2563044"/>
            <a:ext cx="10637555" cy="0"/>
          </a:xfrm>
          <a:prstGeom prst="straightConnector1">
            <a:avLst/>
          </a:prstGeom>
          <a:noFill/>
          <a:ln w="38100" cap="flat" cmpd="sng">
            <a:solidFill>
              <a:srgbClr val="2E85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73868" y="488621"/>
            <a:ext cx="8740774" cy="132343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hu-HU" sz="4000" b="1" dirty="0">
                <a:latin typeface="Times New Roman"/>
                <a:ea typeface="Times New Roman"/>
                <a:cs typeface="Times New Roman"/>
                <a:sym typeface="Times New Roman"/>
              </a:rPr>
              <a:t>Alkalmazása</a:t>
            </a:r>
          </a:p>
        </p:txBody>
      </p:sp>
      <p:sp>
        <p:nvSpPr>
          <p:cNvPr id="120" name="Google Shape;120;p7"/>
          <p:cNvSpPr txBox="1">
            <a:spLocks noGrp="1"/>
          </p:cNvSpPr>
          <p:nvPr>
            <p:ph idx="1"/>
          </p:nvPr>
        </p:nvSpPr>
        <p:spPr>
          <a:xfrm>
            <a:off x="873868" y="2018579"/>
            <a:ext cx="8740775" cy="2454300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Informatikai rendszer fejlesztés fontosabb kérdéseivel foglalkozik, mint például a költségek, előnyök, hasznok és a tervezett és fejlesztett rendszer részletes vizsgálatával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A felhasználói élmény másodlagos szerepet játszik, része a meglévő rendszer részletes tanulmányozásának, de nincs részvételi hatalma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hu-HU" dirty="0">
                <a:solidFill>
                  <a:schemeClr val="tx1">
                    <a:alpha val="80000"/>
                  </a:schemeClr>
                </a:solidFill>
              </a:rPr>
              <a:t> A STRADIS sokkal inkább alkalmazható olyan helyzetekben, ahol a célok világosak, de a felhasználói követelmények bizonytalanok vagy homályosak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Információs mérnöki tudomány (IE)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Information Engineering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 sz="5400" b="1"/>
              <a:t>Információs Mérnöki Módszertan (IEM)</a:t>
            </a:r>
          </a:p>
        </p:txBody>
      </p:sp>
      <p:sp>
        <p:nvSpPr>
          <p:cNvPr id="1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2" name="Google Shape;90;p2">
            <a:extLst>
              <a:ext uri="{FF2B5EF4-FFF2-40B4-BE49-F238E27FC236}">
                <a16:creationId xmlns:a16="http://schemas.microsoft.com/office/drawing/2014/main" id="{97D55D72-8629-6303-B0A1-C0313A862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01945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 sz="4600" b="1"/>
              <a:t>Információs Infrastruktúra</a:t>
            </a:r>
          </a:p>
        </p:txBody>
      </p:sp>
      <p:sp>
        <p:nvSpPr>
          <p:cNvPr id="10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8" name="Google Shape;96;p3">
            <a:extLst>
              <a:ext uri="{FF2B5EF4-FFF2-40B4-BE49-F238E27FC236}">
                <a16:creationId xmlns:a16="http://schemas.microsoft.com/office/drawing/2014/main" id="{C7E8997E-524B-51D1-DD0C-B0F8B1A78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8511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7" name="Freeform: Shape 11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9" name="Freeform: Shape 11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 sz="4000"/>
              <a:t>Információs mérnöki tudomány (IE) alapjai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4" name="Google Shape;102;p4">
            <a:extLst>
              <a:ext uri="{FF2B5EF4-FFF2-40B4-BE49-F238E27FC236}">
                <a16:creationId xmlns:a16="http://schemas.microsoft.com/office/drawing/2014/main" id="{1DD9282A-7C5C-71E8-F378-F3EEBC7DB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55097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</p:spTree>
    <p:extLst>
      <p:ext uri="{BB962C8B-B14F-4D97-AF65-F5344CB8AC3E}">
        <p14:creationId xmlns:p14="http://schemas.microsoft.com/office/powerpoint/2010/main" val="4157036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Definíciója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479178" y="3147819"/>
            <a:ext cx="10727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„Olyan rendszerek meghatározására és tervezésére szolgáló módszer, amelyek alkalmazási tartománya erősen időbeli, és olyan objektumokat tartalmaz, amelyek viselkedése eseménysorozatokkal leírható” (Jackson 2002)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programtervezési módszertan kiterjesztéseként jelenik meg, amelyet Jackson strukturált programozásnak (JSP) neveznek.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Arra a feltevésre összpontosít, hogy a programoknak egy vagy több szekvenciális adatfolyamot kell feldolgozniuk</a:t>
            </a:r>
            <a:endParaRPr lang="hu-HU" sz="2400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24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Fő célja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479178" y="3147819"/>
            <a:ext cx="10727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Garantálni, hogy a létrehozott végső rendszer a felhasználó valós világról alkotott felfogását is tükrözze, ne csak a fejlesztőét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Áthidalni a szakadékot a technikai problémák és a valós kontextusok között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JSD módszertant mindenféle méretű rendszerek fejlesztésére használták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Ennek a módszernek a jellegzetes szigora jelentősen bonyolulttá teheti a használatát</a:t>
            </a:r>
          </a:p>
          <a:p>
            <a:pPr>
              <a:spcAft>
                <a:spcPts val="1200"/>
              </a:spcAft>
            </a:pPr>
            <a:endParaRPr lang="hu-HU" sz="2000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449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A JSP kiterjesztése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389140" y="2989557"/>
            <a:ext cx="1072759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JSP-t kiterjesztették a JSD-re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Cél: információs rendszereket tervezzenek és implementáljanak (Jackson 1992)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Jackson (2000) szerint ez a módszertan a programtervezés elvein alapul (Mivel a JSD a JSP-</a:t>
            </a:r>
            <a:r>
              <a:rPr lang="hu-HU" sz="2000" dirty="0" err="1"/>
              <a:t>ből</a:t>
            </a:r>
            <a:r>
              <a:rPr lang="hu-HU" sz="2000" dirty="0"/>
              <a:t> származik)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Az információs rendszer a „valós világ” szimulációjának vagy modelljének tekinthető, további funkcionalitással az információs kimenetek nyújtásához.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valós világot ebben a kontextusban olyan entitások gyűjteményeként látjuk, mint ügyfelek, termékek vagy számlák.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12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A JSD és a valós világ kapcsolata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434158" y="3408098"/>
            <a:ext cx="10727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JSD módszertan a valóság vezérelt módszertanok új megközelítésének tekinthető,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valóság vezérelt módszertanok elsősorban a valósághoz kapcsolódó tervekre összpontosítanak, illetve olyan </a:t>
            </a:r>
            <a:r>
              <a:rPr lang="hu-HU" sz="2000" dirty="0" err="1"/>
              <a:t>információvezérelt</a:t>
            </a:r>
            <a:r>
              <a:rPr lang="hu-HU" sz="2000" dirty="0"/>
              <a:t> módszerekre, amelyek hajlamosak az adatokra és folyamatokra összpontosítani</a:t>
            </a:r>
            <a:endParaRPr lang="hu-HU" sz="2400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1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hu-HU"/>
              <a:t>BEVEZETÉS</a:t>
            </a:r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Információs rendszerfejlesztési módszertanok (ISDM)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382463" y="3408098"/>
            <a:ext cx="9811404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Az elemzési keret mögötti </a:t>
            </a:r>
            <a:r>
              <a:rPr lang="hu-HU" sz="2000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folyamatmodell </a:t>
            </a:r>
            <a:r>
              <a:rPr lang="hu-HU" sz="2000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</a:t>
            </a:r>
            <a:r>
              <a:rPr lang="hu-HU" sz="2000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hu-HU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jelzi a fejlesztési tevékenységek sorrendjét, relatív időtartamát</a:t>
            </a:r>
            <a:endParaRPr dirty="0"/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hu-HU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módszertan koncepciója ebben a kontextusban a keretrendszer, amely tartalmazza az összes metódust, műveletet és folyamatot ami az információs rendszerben megjelenik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479178" y="2563044"/>
            <a:ext cx="10637555" cy="0"/>
          </a:xfrm>
          <a:prstGeom prst="straightConnector1">
            <a:avLst/>
          </a:prstGeom>
          <a:noFill/>
          <a:ln w="38100" cap="flat" cmpd="sng">
            <a:solidFill>
              <a:srgbClr val="2E85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A JSD 3 szakasza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434158" y="2823323"/>
            <a:ext cx="10727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Cameron</a:t>
            </a:r>
            <a:r>
              <a:rPr lang="hu-HU" sz="2000" dirty="0"/>
              <a:t> (1986) és Jackson (1992) szerint a JSD módszertannak három szakasza van</a:t>
            </a:r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églalap 1"/>
          <p:cNvSpPr/>
          <p:nvPr/>
        </p:nvSpPr>
        <p:spPr>
          <a:xfrm>
            <a:off x="382463" y="3548774"/>
            <a:ext cx="500759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kiindulópont az a feltevés, hogy a valós világot időben rendezett, egymást követő összetevők alkotják, amelyeket eseményeknek vagy cselekvéseknek neveznek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folyamat azzal kezdődik, hogy felismerjük, hogy ezek közül az összetevők közül melyek érdekelnek az adott probléma esetén</a:t>
            </a:r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16170" r="14599" b="14507"/>
          <a:stretch/>
        </p:blipFill>
        <p:spPr>
          <a:xfrm>
            <a:off x="5288122" y="3408098"/>
            <a:ext cx="6695794" cy="198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8711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Modell szakasz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382463" y="3267421"/>
            <a:ext cx="90397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való világgal foglalkozik, nem pedig a fejlesztés alatt álló rendszerrel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Az első olyan mechanizmus, amellyel meghatározzák a rendszer hatókörét és célját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Az ide tartozó entitások és a közös tevékenységek azonosítása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Minden ilyen komponens esemény- és adatmodellbe van szervezve (Jackson 1992)</a:t>
            </a:r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t="11481" r="67755" b="15959"/>
          <a:stretch/>
        </p:blipFill>
        <p:spPr>
          <a:xfrm>
            <a:off x="9398976" y="2823323"/>
            <a:ext cx="2426677" cy="2377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5828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Hálózati szakasz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382463" y="2873575"/>
            <a:ext cx="8436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rendszer különböző elemei között folyó folyamatok és kapcsolatok elemzése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modell szakaszban leírtak szerint elemez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Rendszerspecifikációs diagramba szervezett kapcsolatok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diagramban különböző alakzatokkal jelennek meg, amelyek a folyamatkommunikáció különböző formáit reprezentálják (Jackson 1992).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Ezáltal létrejön a rendszer bemeneteinek és kimeneteinek egy rendszerszintű leírása</a:t>
            </a:r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6" t="16310" r="41706" b="15541"/>
          <a:stretch/>
        </p:blipFill>
        <p:spPr>
          <a:xfrm>
            <a:off x="9333271" y="3012442"/>
            <a:ext cx="2272239" cy="2290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églalap 2"/>
          <p:cNvSpPr/>
          <p:nvPr/>
        </p:nvSpPr>
        <p:spPr>
          <a:xfrm>
            <a:off x="479178" y="6268887"/>
            <a:ext cx="6382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Lehetővé teszi az új rendszer specifikációinak fejlesztését</a:t>
            </a:r>
          </a:p>
        </p:txBody>
      </p:sp>
      <p:sp>
        <p:nvSpPr>
          <p:cNvPr id="4" name="Lefelé nyíl 3"/>
          <p:cNvSpPr/>
          <p:nvPr/>
        </p:nvSpPr>
        <p:spPr>
          <a:xfrm>
            <a:off x="3090015" y="5734907"/>
            <a:ext cx="580293" cy="539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3082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Jackson-rendszerfejlesztés (JSD)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382463" y="1978269"/>
            <a:ext cx="10229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Implementációs szakasz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382463" y="3103259"/>
            <a:ext cx="84362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Két fő kérdésen alapul: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folyamatspecifikációk ütemezésén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az adatok szervezésén/kezelésén.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A szakaszban használt eszközök és technikák lényegében a JSP eszközei (Jackson 1992). </a:t>
            </a:r>
          </a:p>
        </p:txBody>
      </p:sp>
      <p:cxnSp>
        <p:nvCxnSpPr>
          <p:cNvPr id="6" name="Egyenes összekötő 5"/>
          <p:cNvCxnSpPr/>
          <p:nvPr/>
        </p:nvCxnSpPr>
        <p:spPr>
          <a:xfrm>
            <a:off x="479178" y="2563044"/>
            <a:ext cx="106375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2" t="16845" r="14695" b="15542"/>
          <a:stretch/>
        </p:blipFill>
        <p:spPr>
          <a:xfrm>
            <a:off x="9143664" y="2910254"/>
            <a:ext cx="2461846" cy="2442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546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0B0E3-C8F5-E7E2-16EB-423FD9A6F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dirty="0"/>
              <a:t>Információs rendszerek működése és változások elemzése(ISAC)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9841A1E-3CCD-4750-2197-43F139AC9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172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7C145-2D1A-185A-F1EE-ED4F3A8A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Információs rendszerek működése és változások elemzése(ISAC)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CB0A30-1207-8277-3C6D-12809981D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1970-es években fejlesztették ki Stockholmban (Svédország), a Szervezetek Fejlesztési Intézetében </a:t>
            </a:r>
          </a:p>
          <a:p>
            <a:pPr marL="0" indent="0">
              <a:buNone/>
            </a:pPr>
            <a:r>
              <a:rPr lang="hu-HU" b="1" dirty="0"/>
              <a:t>Az ISAC olyan módszertan, amely: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Az ügyfél igényeire összpontosít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Biztosítja, hogy a vállalkozás megkapja az igényelt informatikai rendszert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Elemzi a szervezetek jelenlegi helyzetét és a konkrét problémákat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Az elemzés perspektívájára építve alakítja ki a rendszer fejlesztését</a:t>
            </a:r>
          </a:p>
        </p:txBody>
      </p:sp>
    </p:spTree>
    <p:extLst>
      <p:ext uri="{BB962C8B-B14F-4D97-AF65-F5344CB8AC3E}">
        <p14:creationId xmlns:p14="http://schemas.microsoft.com/office/powerpoint/2010/main" val="1747774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4D0221-DF58-818D-E53B-271E557C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100"/>
              <a:t>Információs rendszerek működése és változások elemzése(ISAC)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2938C6F-6F87-32A6-9450-DD10E309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67" y="2257531"/>
            <a:ext cx="8263143" cy="42896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Wieringa</a:t>
            </a:r>
            <a:r>
              <a:rPr lang="hu-HU" dirty="0"/>
              <a:t> (1996): A módszertan hangsúlyozza a szervezet specifikus problémáit és igényeit, azáltal, hogy ösztönzi a felhasználók és minden más érintett részvételét a fejlesztési folyamatban, a fejlesztők felügyelete alatt.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 err="1"/>
              <a:t>Nilsson</a:t>
            </a:r>
            <a:r>
              <a:rPr lang="hu-HU" dirty="0"/>
              <a:t> (1989): A módszertan </a:t>
            </a:r>
            <a:r>
              <a:rPr lang="hu-HU" b="1" dirty="0"/>
              <a:t>két fő </a:t>
            </a:r>
            <a:r>
              <a:rPr lang="hu-HU" dirty="0"/>
              <a:t>fejlesztési területet ölel fel:</a:t>
            </a:r>
          </a:p>
          <a:p>
            <a:pPr marL="400050" indent="-400050">
              <a:buFont typeface="+mj-lt"/>
              <a:buAutoNum type="romanUcPeriod"/>
            </a:pPr>
            <a:r>
              <a:rPr lang="hu-HU" b="1" dirty="0"/>
              <a:t>Változásanalízis: </a:t>
            </a:r>
            <a:r>
              <a:rPr lang="hu-HU" dirty="0"/>
              <a:t>Problémák, lehetséges megoldások vizsgálata egy vállalkozás üzleti tevékenységében</a:t>
            </a:r>
          </a:p>
          <a:p>
            <a:pPr marL="400050" indent="-400050">
              <a:buFont typeface="+mj-lt"/>
              <a:buAutoNum type="romanUcPeriod"/>
            </a:pPr>
            <a:r>
              <a:rPr lang="hu-HU" b="1" dirty="0"/>
              <a:t>ISD:</a:t>
            </a:r>
            <a:r>
              <a:rPr lang="hu-HU" dirty="0"/>
              <a:t> Informatikai rendszer elemzése és tervezése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sz="1600" dirty="0"/>
          </a:p>
        </p:txBody>
      </p:sp>
      <p:pic>
        <p:nvPicPr>
          <p:cNvPr id="6" name="Kép 5" descr="A képen szöveg, művészet, képernyőkép, Grafika látható&#10;&#10;Automatikusan generált leírás">
            <a:extLst>
              <a:ext uri="{FF2B5EF4-FFF2-40B4-BE49-F238E27FC236}">
                <a16:creationId xmlns:a16="http://schemas.microsoft.com/office/drawing/2014/main" id="{D64A35CC-6DA5-46ED-70CD-BB5DDF304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92" y="2408452"/>
            <a:ext cx="2575591" cy="25870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75691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DE8F03-4B12-C1BF-8C6B-EED3DE50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ISAC megközelítés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DCD67F-B7F6-6872-2C5F-283DC5A0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Megváltoztatjuk a környezetet, NEM hozunk létre újat (</a:t>
            </a:r>
            <a:r>
              <a:rPr lang="hu-HU" dirty="0" err="1"/>
              <a:t>Hanani</a:t>
            </a:r>
            <a:r>
              <a:rPr lang="hu-HU" dirty="0"/>
              <a:t> &amp; </a:t>
            </a:r>
            <a:r>
              <a:rPr lang="hu-HU" dirty="0" err="1"/>
              <a:t>Shoval</a:t>
            </a:r>
            <a:r>
              <a:rPr lang="hu-HU" dirty="0"/>
              <a:t> 1986)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Probléma orientált, üzleti igényekre összpontosít: Ügyfélközpontú fejlesztésre használják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Négy szakasz, felhasználók és vezetési kérdésekre összpontosítanak (</a:t>
            </a:r>
            <a:r>
              <a:rPr lang="hu-HU" dirty="0" err="1"/>
              <a:t>Wieringa</a:t>
            </a:r>
            <a:r>
              <a:rPr lang="hu-HU" dirty="0"/>
              <a:t> 1996) 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67003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2E02CE17-08FA-D44A-8662-B23F41804A37}"/>
              </a:ext>
            </a:extLst>
          </p:cNvPr>
          <p:cNvSpPr/>
          <p:nvPr/>
        </p:nvSpPr>
        <p:spPr>
          <a:xfrm>
            <a:off x="355097" y="1236147"/>
            <a:ext cx="11176985" cy="10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236E6CAD-09D1-BFC2-2443-A8A0EB543E03}"/>
              </a:ext>
            </a:extLst>
          </p:cNvPr>
          <p:cNvCxnSpPr>
            <a:cxnSpLocks/>
          </p:cNvCxnSpPr>
          <p:nvPr/>
        </p:nvCxnSpPr>
        <p:spPr>
          <a:xfrm>
            <a:off x="3147125" y="1236147"/>
            <a:ext cx="0" cy="10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FD52FA93-1BF7-1B23-5246-4ACAA4439C60}"/>
              </a:ext>
            </a:extLst>
          </p:cNvPr>
          <p:cNvSpPr/>
          <p:nvPr/>
        </p:nvSpPr>
        <p:spPr>
          <a:xfrm>
            <a:off x="355104" y="2440215"/>
            <a:ext cx="11176977" cy="10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2399CA67-DF4D-2B22-DAA0-2CC33799BA2F}"/>
              </a:ext>
            </a:extLst>
          </p:cNvPr>
          <p:cNvCxnSpPr>
            <a:cxnSpLocks/>
          </p:cNvCxnSpPr>
          <p:nvPr/>
        </p:nvCxnSpPr>
        <p:spPr>
          <a:xfrm>
            <a:off x="3147122" y="2440215"/>
            <a:ext cx="0" cy="10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2675015C-729F-B67F-87C3-ADB06B43AB9F}"/>
              </a:ext>
            </a:extLst>
          </p:cNvPr>
          <p:cNvSpPr/>
          <p:nvPr/>
        </p:nvSpPr>
        <p:spPr>
          <a:xfrm>
            <a:off x="355097" y="3644284"/>
            <a:ext cx="11176984" cy="10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E1DC8734-9BF5-157F-EEB9-C73C348178CC}"/>
              </a:ext>
            </a:extLst>
          </p:cNvPr>
          <p:cNvCxnSpPr>
            <a:cxnSpLocks/>
          </p:cNvCxnSpPr>
          <p:nvPr/>
        </p:nvCxnSpPr>
        <p:spPr>
          <a:xfrm>
            <a:off x="3164880" y="3644284"/>
            <a:ext cx="0" cy="10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C3057E69-2535-A7D5-06F2-64F260801C95}"/>
              </a:ext>
            </a:extLst>
          </p:cNvPr>
          <p:cNvSpPr txBox="1"/>
          <p:nvPr/>
        </p:nvSpPr>
        <p:spPr>
          <a:xfrm>
            <a:off x="659918" y="1569279"/>
            <a:ext cx="229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Változáselemzés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6FC85DFD-2B8D-E7AA-E719-0714DB935FBC}"/>
              </a:ext>
            </a:extLst>
          </p:cNvPr>
          <p:cNvSpPr txBox="1"/>
          <p:nvPr/>
        </p:nvSpPr>
        <p:spPr>
          <a:xfrm>
            <a:off x="3144156" y="1415391"/>
            <a:ext cx="7457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szervezetek szükségeinek azonosítása, a probléma és annak megoldásához szükséges változtatások felderítése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E6C62224-5569-C27E-A421-7873C0FD9F12}"/>
              </a:ext>
            </a:extLst>
          </p:cNvPr>
          <p:cNvSpPr txBox="1"/>
          <p:nvPr/>
        </p:nvSpPr>
        <p:spPr>
          <a:xfrm>
            <a:off x="345912" y="2766162"/>
            <a:ext cx="281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Tevékenységtanulmány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93E54295-A034-AE02-176A-BFF402A862BB}"/>
              </a:ext>
            </a:extLst>
          </p:cNvPr>
          <p:cNvSpPr txBox="1"/>
          <p:nvPr/>
        </p:nvSpPr>
        <p:spPr>
          <a:xfrm>
            <a:off x="3174069" y="2502780"/>
            <a:ext cx="7881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kiválasztott modellt információrendszerre bontják, hogy lehetővé tegyék az alapvető jellemzők és az alrendszer közötti interfészek azonosítását.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FCF090EF-A01A-1A66-3A45-7A6F5D49EB0F}"/>
              </a:ext>
            </a:extLst>
          </p:cNvPr>
          <p:cNvSpPr txBox="1"/>
          <p:nvPr/>
        </p:nvSpPr>
        <p:spPr>
          <a:xfrm>
            <a:off x="500103" y="3970230"/>
            <a:ext cx="265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Információelemzés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FEA3246A-7FEB-C57B-906F-1EEFB237A9C8}"/>
              </a:ext>
            </a:extLst>
          </p:cNvPr>
          <p:cNvSpPr txBox="1"/>
          <p:nvPr/>
        </p:nvSpPr>
        <p:spPr>
          <a:xfrm>
            <a:off x="3144156" y="3861118"/>
            <a:ext cx="824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IS által használt bemenetek és kimenetek specifikációja, valamint minden alrendszer kvantitatív követelményei.</a:t>
            </a: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086A662B-62CF-8AF2-7592-DD3CA79828E4}"/>
              </a:ext>
            </a:extLst>
          </p:cNvPr>
          <p:cNvSpPr/>
          <p:nvPr/>
        </p:nvSpPr>
        <p:spPr>
          <a:xfrm>
            <a:off x="355097" y="4851341"/>
            <a:ext cx="11176984" cy="10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18A6847D-F51B-66E4-D7E2-0A729C5E3A02}"/>
              </a:ext>
            </a:extLst>
          </p:cNvPr>
          <p:cNvCxnSpPr>
            <a:cxnSpLocks/>
          </p:cNvCxnSpPr>
          <p:nvPr/>
        </p:nvCxnSpPr>
        <p:spPr>
          <a:xfrm>
            <a:off x="3144156" y="4851341"/>
            <a:ext cx="0" cy="108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A45208E2-E606-D2B6-D88F-CD868C50AB85}"/>
              </a:ext>
            </a:extLst>
          </p:cNvPr>
          <p:cNvSpPr txBox="1"/>
          <p:nvPr/>
        </p:nvSpPr>
        <p:spPr>
          <a:xfrm>
            <a:off x="844127" y="5191286"/>
            <a:ext cx="193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Megvalósítás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8AFFAAE-51C9-9A34-4230-02EEDADB8CAF}"/>
              </a:ext>
            </a:extLst>
          </p:cNvPr>
          <p:cNvSpPr txBox="1"/>
          <p:nvPr/>
        </p:nvSpPr>
        <p:spPr>
          <a:xfrm>
            <a:off x="3164877" y="4929676"/>
            <a:ext cx="779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 döntés születik arról, hogy milyen technológiát használnak az IS (informatikai rendszer) építéséhez, és ennek megfelelően tervezik és programozzák.</a:t>
            </a:r>
          </a:p>
        </p:txBody>
      </p:sp>
    </p:spTree>
    <p:extLst>
      <p:ext uri="{BB962C8B-B14F-4D97-AF65-F5344CB8AC3E}">
        <p14:creationId xmlns:p14="http://schemas.microsoft.com/office/powerpoint/2010/main" val="2052744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B6EE35-DAE0-00BA-A1E6-766DF132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ISAC jellemzői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F87CAD-A43A-64E8-8697-BFD5AC378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9537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Elsősorban problémaelemzés és tevékenységmodellezés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Adatmodellezés háttérbe szorul 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Egyes kutatók az IS fejlesztésének adatmodellezési módszertanaival kombinálják annak rugalmasságának növelése érdekében (</a:t>
            </a:r>
            <a:r>
              <a:rPr lang="hu-HU" dirty="0" err="1"/>
              <a:t>Wieringa</a:t>
            </a:r>
            <a:r>
              <a:rPr lang="hu-HU" dirty="0"/>
              <a:t>, 1996).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b="1" dirty="0"/>
              <a:t>Nem</a:t>
            </a:r>
            <a:r>
              <a:rPr lang="hu-HU" dirty="0"/>
              <a:t> megfelelő bonyolult ellenőrzési rendszerekre (</a:t>
            </a:r>
            <a:r>
              <a:rPr lang="hu-HU" dirty="0" err="1"/>
              <a:t>Wieringa</a:t>
            </a:r>
            <a:r>
              <a:rPr lang="hu-HU" dirty="0"/>
              <a:t>, 1996).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Alkalmas ügyfélközpontú projektekhez dinamikus igényekkel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  <p:sp>
        <p:nvSpPr>
          <p:cNvPr id="4" name="Nyíl: lefelé mutató 3">
            <a:extLst>
              <a:ext uri="{FF2B5EF4-FFF2-40B4-BE49-F238E27FC236}">
                <a16:creationId xmlns:a16="http://schemas.microsoft.com/office/drawing/2014/main" id="{E6389937-0D1A-1E80-EC9A-5AAE843BD36D}"/>
              </a:ext>
            </a:extLst>
          </p:cNvPr>
          <p:cNvSpPr/>
          <p:nvPr/>
        </p:nvSpPr>
        <p:spPr>
          <a:xfrm>
            <a:off x="3404870" y="2981528"/>
            <a:ext cx="443883" cy="447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7594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C77B9378-0A26-50E2-CA71-1F8997BF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7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300"/>
              <a:buFont typeface="Calibri"/>
              <a:buNone/>
            </a:pPr>
            <a:r>
              <a:rPr lang="en-GB" sz="6600" b="1">
                <a:solidFill>
                  <a:schemeClr val="bg1"/>
                </a:solidFill>
              </a:rPr>
              <a:t>Információs rendszerek fejlesztési módszerei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BEA88F-4728-01CC-B3C4-82F2903C8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/>
              <a:t/>
            </a:r>
            <a:br>
              <a:rPr lang="hu-HU" b="1" dirty="0"/>
            </a:br>
            <a:r>
              <a:rPr lang="hu-HU" b="1" dirty="0" err="1"/>
              <a:t>Multiview</a:t>
            </a:r>
            <a:r>
              <a:rPr lang="hu-HU" b="1" dirty="0"/>
              <a:t> módszertan</a:t>
            </a:r>
          </a:p>
        </p:txBody>
      </p:sp>
    </p:spTree>
    <p:extLst>
      <p:ext uri="{BB962C8B-B14F-4D97-AF65-F5344CB8AC3E}">
        <p14:creationId xmlns:p14="http://schemas.microsoft.com/office/powerpoint/2010/main" val="2175058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1BB751-229A-452D-C0BC-ADDF2A20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9857763" cy="582831"/>
          </a:xfrm>
        </p:spPr>
        <p:txBody>
          <a:bodyPr>
            <a:noAutofit/>
          </a:bodyPr>
          <a:lstStyle/>
          <a:p>
            <a:r>
              <a:rPr lang="hu-HU" dirty="0" err="1"/>
              <a:t>Multiview</a:t>
            </a:r>
            <a:r>
              <a:rPr lang="hu-HU" dirty="0"/>
              <a:t> módszertan alapelvei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379C66-F8F3-50D6-C903-3D818533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585"/>
            <a:ext cx="10515600" cy="57716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400" dirty="0" err="1"/>
              <a:t>Avison</a:t>
            </a:r>
            <a:r>
              <a:rPr lang="hu-HU" sz="2400" dirty="0"/>
              <a:t> és Wood-Harper (2003):</a:t>
            </a:r>
          </a:p>
          <a:p>
            <a:pPr marL="0" indent="0">
              <a:buNone/>
            </a:pPr>
            <a:r>
              <a:rPr lang="hu-HU" sz="2400" dirty="0"/>
              <a:t>A módszertan alapelvei öt alapvető kérdés köré összpontosulnak</a:t>
            </a:r>
          </a:p>
          <a:p>
            <a:endParaRPr lang="hu-HU" dirty="0"/>
          </a:p>
          <a:p>
            <a:pPr marL="514350" indent="-514350">
              <a:buFont typeface="+mj-lt"/>
              <a:buAutoNum type="arabicPeriod"/>
            </a:pPr>
            <a:r>
              <a:rPr lang="hu-HU" sz="2600" b="1" dirty="0"/>
              <a:t>Hogy tudd a rendszer hozzájárulni a szervezet céljaihoz?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600" b="1" dirty="0"/>
              <a:t>Hogyan illeszkedik a dolgozó napi rutinjába?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600" b="1" dirty="0"/>
              <a:t>Mi a leghatékonyabb módja a felhasználóknak a rendszerrel való interakcióra?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600" b="1" dirty="0"/>
              <a:t>Milyen funkciókat kell a rendszernek ellátnia?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600" b="1" dirty="0"/>
              <a:t>Milyen műszaki specifikációkkal lehet könnyebben elérni a kívánt eredményeket az előző négy kérdés alapján?</a:t>
            </a:r>
          </a:p>
          <a:p>
            <a:pPr marL="514350" indent="-514350">
              <a:buFont typeface="+mj-lt"/>
              <a:buAutoNum type="arabicPeriod"/>
            </a:pPr>
            <a:endParaRPr lang="hu-HU" dirty="0"/>
          </a:p>
          <a:p>
            <a:pPr marL="0" indent="0">
              <a:buNone/>
            </a:pPr>
            <a:r>
              <a:rPr lang="hu-HU" sz="2400" dirty="0"/>
              <a:t>Mindaz öt kérdés más-más nézetthez kapcsolódik, amik hierarchikus, progresszív struktúra alkotnak</a:t>
            </a:r>
          </a:p>
        </p:txBody>
      </p:sp>
    </p:spTree>
    <p:extLst>
      <p:ext uri="{BB962C8B-B14F-4D97-AF65-F5344CB8AC3E}">
        <p14:creationId xmlns:p14="http://schemas.microsoft.com/office/powerpoint/2010/main" val="221439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AD128AF-FFBF-74B1-A333-4B88C51F0414}"/>
              </a:ext>
            </a:extLst>
          </p:cNvPr>
          <p:cNvSpPr/>
          <p:nvPr/>
        </p:nvSpPr>
        <p:spPr>
          <a:xfrm>
            <a:off x="213174" y="194436"/>
            <a:ext cx="8288324" cy="11744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2600" dirty="0"/>
              <a:t>Emberi tevékenység (human </a:t>
            </a:r>
            <a:r>
              <a:rPr lang="hu-HU" sz="2600" dirty="0" err="1"/>
              <a:t>activity</a:t>
            </a:r>
            <a:r>
              <a:rPr lang="hu-HU" sz="2600" dirty="0"/>
              <a:t>) - hogyan járul hozzá az információs rendszer a szervezet céljaihoz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9023B87-A87C-80CB-D8C3-42C3B883BEAD}"/>
              </a:ext>
            </a:extLst>
          </p:cNvPr>
          <p:cNvSpPr/>
          <p:nvPr/>
        </p:nvSpPr>
        <p:spPr>
          <a:xfrm>
            <a:off x="818579" y="1518103"/>
            <a:ext cx="8288324" cy="11744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2600" dirty="0"/>
              <a:t>Információ - milyen információkat dolgozz fel a rendszer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9A2191D-236C-17DF-B1FD-50D4AD75B707}"/>
              </a:ext>
            </a:extLst>
          </p:cNvPr>
          <p:cNvSpPr/>
          <p:nvPr/>
        </p:nvSpPr>
        <p:spPr>
          <a:xfrm>
            <a:off x="1641446" y="2841770"/>
            <a:ext cx="8288324" cy="11744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2600" dirty="0" err="1"/>
              <a:t>Socio-technical</a:t>
            </a:r>
            <a:r>
              <a:rPr lang="hu-HU" sz="2600" dirty="0"/>
              <a:t> - az emberi szempontok ugyanolyan </a:t>
            </a:r>
            <a:r>
              <a:rPr lang="hu-HU" sz="2600" dirty="0" err="1"/>
              <a:t>fontosak</a:t>
            </a:r>
            <a:r>
              <a:rPr lang="hu-HU" sz="2600" dirty="0"/>
              <a:t>, mint a technikai szempontok</a:t>
            </a:r>
            <a:endParaRPr lang="hu-HU" sz="2600" b="1" dirty="0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12A7D4C2-C101-5C77-077A-CE9D892107C3}"/>
              </a:ext>
            </a:extLst>
          </p:cNvPr>
          <p:cNvSpPr/>
          <p:nvPr/>
        </p:nvSpPr>
        <p:spPr>
          <a:xfrm>
            <a:off x="2378932" y="4165437"/>
            <a:ext cx="8288324" cy="11744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2600" dirty="0"/>
              <a:t>Emberi számítógép interakció (human computer </a:t>
            </a:r>
            <a:r>
              <a:rPr lang="hu-HU" sz="2600" dirty="0" err="1"/>
              <a:t>interaction</a:t>
            </a:r>
            <a:r>
              <a:rPr lang="hu-HU" sz="2600" dirty="0"/>
              <a:t>) - a felhasználói felület technikai követelményei</a:t>
            </a:r>
            <a:endParaRPr lang="hu-HU" sz="2600" b="1" dirty="0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8A4B126D-6284-F1C0-A13F-465B2E935744}"/>
              </a:ext>
            </a:extLst>
          </p:cNvPr>
          <p:cNvSpPr/>
          <p:nvPr/>
        </p:nvSpPr>
        <p:spPr>
          <a:xfrm>
            <a:off x="3194063" y="5489104"/>
            <a:ext cx="8288324" cy="11744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2600" dirty="0"/>
              <a:t>Technikai – a technikai specifikációi a rendszernek</a:t>
            </a:r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00115963-5AB7-B8D6-8193-992909683266}"/>
              </a:ext>
            </a:extLst>
          </p:cNvPr>
          <p:cNvSpPr/>
          <p:nvPr/>
        </p:nvSpPr>
        <p:spPr>
          <a:xfrm rot="5400000">
            <a:off x="8050962" y="1167256"/>
            <a:ext cx="406122" cy="494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600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A991D3B0-0DC5-26D0-BEDC-C393C7804700}"/>
              </a:ext>
            </a:extLst>
          </p:cNvPr>
          <p:cNvSpPr/>
          <p:nvPr/>
        </p:nvSpPr>
        <p:spPr>
          <a:xfrm rot="5400000">
            <a:off x="8656367" y="2514600"/>
            <a:ext cx="406122" cy="494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600"/>
          </a:p>
        </p:txBody>
      </p:sp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F022EE24-2274-B8F2-F48F-45417F481BF0}"/>
              </a:ext>
            </a:extLst>
          </p:cNvPr>
          <p:cNvSpPr/>
          <p:nvPr/>
        </p:nvSpPr>
        <p:spPr>
          <a:xfrm rot="5400000">
            <a:off x="9479234" y="3848450"/>
            <a:ext cx="406122" cy="494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600"/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2D39B00F-A949-3625-F86F-00110801DDE7}"/>
              </a:ext>
            </a:extLst>
          </p:cNvPr>
          <p:cNvSpPr/>
          <p:nvPr/>
        </p:nvSpPr>
        <p:spPr>
          <a:xfrm rot="5400000">
            <a:off x="10099274" y="5167026"/>
            <a:ext cx="406122" cy="494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600"/>
          </a:p>
        </p:txBody>
      </p:sp>
    </p:spTree>
    <p:extLst>
      <p:ext uri="{BB962C8B-B14F-4D97-AF65-F5344CB8AC3E}">
        <p14:creationId xmlns:p14="http://schemas.microsoft.com/office/powerpoint/2010/main" val="1228972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55B37F95-BE64-AC1A-11C5-2C3467F6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65364"/>
          </a:xfrm>
        </p:spPr>
        <p:txBody>
          <a:bodyPr/>
          <a:lstStyle/>
          <a:p>
            <a:r>
              <a:rPr lang="hu-HU" dirty="0" err="1"/>
              <a:t>Multiview</a:t>
            </a:r>
            <a:r>
              <a:rPr lang="hu-HU" dirty="0"/>
              <a:t> módszertan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813731-E1A9-E2C0-E0E6-382CE1468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30" y="1669004"/>
            <a:ext cx="11567604" cy="4736278"/>
          </a:xfrm>
        </p:spPr>
        <p:txBody>
          <a:bodyPr>
            <a:noAutofit/>
          </a:bodyPr>
          <a:lstStyle/>
          <a:p>
            <a:r>
              <a:rPr lang="hu-HU" sz="2400" dirty="0"/>
              <a:t>A </a:t>
            </a:r>
            <a:r>
              <a:rPr lang="hu-HU" sz="2400" dirty="0" err="1"/>
              <a:t>multiview</a:t>
            </a:r>
            <a:r>
              <a:rPr lang="hu-HU" sz="2400" dirty="0"/>
              <a:t> módszer megenged kiigazításokat az információs rendszer fejlesztése közben</a:t>
            </a:r>
          </a:p>
          <a:p>
            <a:endParaRPr lang="hu-HU" sz="2400" dirty="0"/>
          </a:p>
          <a:p>
            <a:r>
              <a:rPr lang="hu-HU" sz="2400" dirty="0"/>
              <a:t>Nemcsak a technikai követelményeket, hanem az emberi képességeket is figyelembe veszi</a:t>
            </a:r>
          </a:p>
          <a:p>
            <a:endParaRPr lang="hu-HU" sz="2400" dirty="0"/>
          </a:p>
          <a:p>
            <a:r>
              <a:rPr lang="hu-HU" sz="2400" dirty="0"/>
              <a:t>Az öt különböző nézett kombinálásával próbál kiterjedni az összes fontosnak mondható jellemzőre</a:t>
            </a:r>
          </a:p>
          <a:p>
            <a:endParaRPr lang="hu-HU" sz="2400" dirty="0"/>
          </a:p>
          <a:p>
            <a:r>
              <a:rPr lang="hu-HU" sz="2400" dirty="0"/>
              <a:t>Bonyolult módszertannak tekinthető, helyzetfüggő és megközelítése nem követ egy irányt lépésről lépésre</a:t>
            </a:r>
          </a:p>
        </p:txBody>
      </p:sp>
    </p:spTree>
    <p:extLst>
      <p:ext uri="{BB962C8B-B14F-4D97-AF65-F5344CB8AC3E}">
        <p14:creationId xmlns:p14="http://schemas.microsoft.com/office/powerpoint/2010/main" val="762760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DAAF24-F987-50BC-1484-83A66C25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50" y="88288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 err="1"/>
              <a:t>Multiview</a:t>
            </a:r>
            <a:r>
              <a:rPr lang="hu-HU" sz="4000" dirty="0"/>
              <a:t> 2 módszertan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EFFBA1-4C57-A27E-A914-3B19A6E6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677"/>
            <a:ext cx="10515600" cy="4643835"/>
          </a:xfrm>
        </p:spPr>
        <p:txBody>
          <a:bodyPr>
            <a:noAutofit/>
          </a:bodyPr>
          <a:lstStyle/>
          <a:p>
            <a:r>
              <a:rPr lang="hu-HU" sz="2400" dirty="0"/>
              <a:t>A </a:t>
            </a:r>
            <a:r>
              <a:rPr lang="hu-HU" sz="2400" dirty="0" err="1"/>
              <a:t>multiview</a:t>
            </a:r>
            <a:r>
              <a:rPr lang="hu-HU" sz="2400" dirty="0"/>
              <a:t> 1 továbbfejlesztett változata</a:t>
            </a:r>
          </a:p>
          <a:p>
            <a:endParaRPr lang="hu-HU" sz="2400" dirty="0"/>
          </a:p>
          <a:p>
            <a:r>
              <a:rPr lang="hu-HU" sz="2400" dirty="0"/>
              <a:t>Főként az információs rendszer szoftverszintű alkalmazásának elemzésén alapszik 			(</a:t>
            </a:r>
            <a:r>
              <a:rPr lang="hu-HU" sz="2400" dirty="0" err="1"/>
              <a:t>Avison</a:t>
            </a:r>
            <a:r>
              <a:rPr lang="hu-HU" sz="2400" dirty="0"/>
              <a:t> </a:t>
            </a:r>
            <a:r>
              <a:rPr lang="hu-HU" sz="2400" dirty="0" err="1"/>
              <a:t>et</a:t>
            </a:r>
            <a:r>
              <a:rPr lang="hu-HU" sz="2400" dirty="0"/>
              <a:t> </a:t>
            </a:r>
            <a:r>
              <a:rPr lang="hu-HU" sz="2400" dirty="0" err="1"/>
              <a:t>al</a:t>
            </a:r>
            <a:r>
              <a:rPr lang="hu-HU" sz="2400" dirty="0"/>
              <a:t>. 1998)</a:t>
            </a:r>
          </a:p>
          <a:p>
            <a:endParaRPr lang="hu-HU" sz="2400" dirty="0"/>
          </a:p>
          <a:p>
            <a:r>
              <a:rPr lang="hu-HU" sz="2400" dirty="0"/>
              <a:t>Az első vízeséses modelljét egy dinamikusabbra próbálja cserélni</a:t>
            </a:r>
          </a:p>
          <a:p>
            <a:endParaRPr lang="hu-HU" sz="2400" dirty="0"/>
          </a:p>
          <a:p>
            <a:r>
              <a:rPr lang="hu-HU" sz="2400" dirty="0"/>
              <a:t>Cél, hogy jobban szemléltesse a kapcsolatokat a szervezeti viselkedés, a munkarendszerek és a technikai megvalósítások között</a:t>
            </a:r>
          </a:p>
        </p:txBody>
      </p:sp>
    </p:spTree>
    <p:extLst>
      <p:ext uri="{BB962C8B-B14F-4D97-AF65-F5344CB8AC3E}">
        <p14:creationId xmlns:p14="http://schemas.microsoft.com/office/powerpoint/2010/main" val="1566591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A345C4FC-61D5-D5E2-6D40-33DCFFC0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50" y="88288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 err="1"/>
              <a:t>Multiview</a:t>
            </a:r>
            <a:r>
              <a:rPr lang="hu-HU" sz="4000" dirty="0"/>
              <a:t> 2 módszertan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90DC2518-568D-DF75-D395-A7854A93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Itt a fejlesztési folyamat 4 lépésre van lebontva 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b="1" dirty="0"/>
              <a:t>szervezeti elemzés (</a:t>
            </a:r>
            <a:r>
              <a:rPr lang="en-US" b="1" dirty="0"/>
              <a:t>organizational analysis</a:t>
            </a:r>
            <a:r>
              <a:rPr lang="hu-HU" b="1" dirty="0"/>
              <a:t>)</a:t>
            </a:r>
          </a:p>
          <a:p>
            <a:r>
              <a:rPr lang="hu-HU" b="1" dirty="0"/>
              <a:t>információ modellezés (</a:t>
            </a:r>
            <a:r>
              <a:rPr lang="en-US" b="1" dirty="0"/>
              <a:t>information modeling</a:t>
            </a:r>
            <a:r>
              <a:rPr lang="hu-HU" b="1" dirty="0"/>
              <a:t>)</a:t>
            </a:r>
          </a:p>
          <a:p>
            <a:r>
              <a:rPr lang="en-US" b="1" dirty="0"/>
              <a:t>socio-technical</a:t>
            </a:r>
            <a:r>
              <a:rPr lang="hu-HU" b="1" dirty="0"/>
              <a:t> elemzés és tervezés (</a:t>
            </a:r>
            <a:r>
              <a:rPr lang="en-US" b="1" dirty="0"/>
              <a:t>socio-technical analysis and design</a:t>
            </a:r>
            <a:r>
              <a:rPr lang="hu-HU" b="1" dirty="0"/>
              <a:t>)</a:t>
            </a:r>
          </a:p>
          <a:p>
            <a:r>
              <a:rPr lang="hu-HU" b="1" dirty="0"/>
              <a:t>technikai tervezés és kivitelezés (</a:t>
            </a:r>
            <a:r>
              <a:rPr lang="en-US" b="1" dirty="0"/>
              <a:t>technical design and construction</a:t>
            </a:r>
            <a:r>
              <a:rPr lang="hu-HU" b="1" dirty="0"/>
              <a:t>)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sz="2400" dirty="0"/>
              <a:t>az információs rendszer fejlesztése közvetít a sémán</a:t>
            </a:r>
          </a:p>
          <a:p>
            <a:pPr marL="0" indent="0">
              <a:buNone/>
            </a:pPr>
            <a:r>
              <a:rPr lang="hu-HU" sz="2400" dirty="0"/>
              <a:t>(</a:t>
            </a:r>
            <a:r>
              <a:rPr lang="hu-HU" sz="2400" dirty="0" err="1"/>
              <a:t>Avison</a:t>
            </a:r>
            <a:r>
              <a:rPr lang="hu-HU" sz="2400" dirty="0"/>
              <a:t> és Wood-Harper 2003)</a:t>
            </a:r>
          </a:p>
        </p:txBody>
      </p:sp>
    </p:spTree>
    <p:extLst>
      <p:ext uri="{BB962C8B-B14F-4D97-AF65-F5344CB8AC3E}">
        <p14:creationId xmlns:p14="http://schemas.microsoft.com/office/powerpoint/2010/main" val="1825742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9F8D2F-670A-BAC3-5664-2D6E8D4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FF9249-689D-4738-2348-C1DC814E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969" y="1853248"/>
            <a:ext cx="8946541" cy="4195481"/>
          </a:xfrm>
        </p:spPr>
        <p:txBody>
          <a:bodyPr/>
          <a:lstStyle/>
          <a:p>
            <a:r>
              <a:rPr lang="hu-HU" dirty="0"/>
              <a:t>Az emberi, a szervezeti és technikai szempontokat is figyelembe veszi</a:t>
            </a:r>
          </a:p>
          <a:p>
            <a:r>
              <a:rPr lang="hu-HU" dirty="0"/>
              <a:t>Egy minden szempontból kiegyenlített rendszert próbál alkotni</a:t>
            </a:r>
          </a:p>
          <a:p>
            <a:r>
              <a:rPr lang="hu-HU" dirty="0"/>
              <a:t>Figyelembe veszi különböző csoportok közötti interakciót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840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742E44-F632-7203-B35C-5F1FB6C0D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/>
              <a:t>Konklúzió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660858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F3DE3B-8C22-B0B9-9600-EC058DF6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88" y="248532"/>
            <a:ext cx="9404723" cy="1400530"/>
          </a:xfrm>
        </p:spPr>
        <p:txBody>
          <a:bodyPr/>
          <a:lstStyle/>
          <a:p>
            <a:r>
              <a:rPr lang="hu-HU"/>
              <a:t>Konklúzió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084FEF-36E0-6CAE-FFC6-85767DF42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87" y="1757779"/>
            <a:ext cx="11293665" cy="46010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400"/>
              <a:t>Avison és Taylor (1997) szerint az ISDM-ek meghatározott témák vagy jellemzők szerint kategorizálhatóak.</a:t>
            </a:r>
          </a:p>
          <a:p>
            <a:endParaRPr lang="hu-HU"/>
          </a:p>
          <a:p>
            <a:pPr marL="514350" indent="-514350">
              <a:buFont typeface="+mj-lt"/>
              <a:buAutoNum type="alphaLcParenR"/>
            </a:pPr>
            <a:r>
              <a:rPr lang="hu-HU" sz="2600"/>
              <a:t>Folyamatorientált módszertanok, amelyek használhatóak jól strukturált problémahelyzetekben, és a rendszertervezés szerkezetére összpontosítanak, strukturált irányelveket mutatva be</a:t>
            </a:r>
          </a:p>
          <a:p>
            <a:pPr marL="514350" indent="-514350">
              <a:buFont typeface="+mj-lt"/>
              <a:buAutoNum type="alphaLcParenR"/>
            </a:pPr>
            <a:r>
              <a:rPr lang="hu-HU" sz="2600"/>
              <a:t>A strukturálatlan problémákhoz használt módszerek, ahol a cél bizonytalan</a:t>
            </a:r>
          </a:p>
          <a:p>
            <a:pPr marL="514350" indent="-514350">
              <a:buFont typeface="+mj-lt"/>
              <a:buAutoNum type="alphaLcParenR"/>
            </a:pPr>
            <a:r>
              <a:rPr lang="hu-HU" sz="2600"/>
              <a:t>Módszerek, amelyek elősegítik a rendszerrel való felhasználói interakciót</a:t>
            </a:r>
          </a:p>
          <a:p>
            <a:pPr marL="514350" indent="-514350">
              <a:buFont typeface="+mj-lt"/>
              <a:buAutoNum type="alphaLcParenR"/>
            </a:pPr>
            <a:r>
              <a:rPr lang="hu-HU" sz="2600"/>
              <a:t>Módszerek, amelyek más modellek jellemzőit kombinálják</a:t>
            </a:r>
            <a:endParaRPr lang="hu-HU" sz="2600" dirty="0"/>
          </a:p>
        </p:txBody>
      </p:sp>
    </p:spTree>
    <p:extLst>
      <p:ext uri="{BB962C8B-B14F-4D97-AF65-F5344CB8AC3E}">
        <p14:creationId xmlns:p14="http://schemas.microsoft.com/office/powerpoint/2010/main" val="3758936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890A1C8F-F485-411E-739A-6BF4EA201952}"/>
              </a:ext>
            </a:extLst>
          </p:cNvPr>
          <p:cNvGraphicFramePr>
            <a:graphicFrameLocks noGrp="1"/>
          </p:cNvGraphicFramePr>
          <p:nvPr/>
        </p:nvGraphicFramePr>
        <p:xfrm>
          <a:off x="496349" y="844297"/>
          <a:ext cx="11199302" cy="5169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9651">
                  <a:extLst>
                    <a:ext uri="{9D8B030D-6E8A-4147-A177-3AD203B41FA5}">
                      <a16:colId xmlns:a16="http://schemas.microsoft.com/office/drawing/2014/main" val="1622115897"/>
                    </a:ext>
                  </a:extLst>
                </a:gridCol>
                <a:gridCol w="5599651">
                  <a:extLst>
                    <a:ext uri="{9D8B030D-6E8A-4147-A177-3AD203B41FA5}">
                      <a16:colId xmlns:a16="http://schemas.microsoft.com/office/drawing/2014/main" val="3556131873"/>
                    </a:ext>
                  </a:extLst>
                </a:gridCol>
              </a:tblGrid>
              <a:tr h="1033881"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Fejlesztés orientált (Design-</a:t>
                      </a:r>
                      <a:r>
                        <a:rPr lang="hu-HU" sz="2800" dirty="0" err="1"/>
                        <a:t>oriented</a:t>
                      </a:r>
                      <a:r>
                        <a:rPr lang="hu-HU" sz="2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800" dirty="0" err="1"/>
                        <a:t>Agile</a:t>
                      </a:r>
                      <a:endParaRPr lang="hu-H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6435"/>
                  </a:ext>
                </a:extLst>
              </a:tr>
              <a:tr h="1033881"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Strukturált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SSADM, SSM, JSD, STRADIS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051136"/>
                  </a:ext>
                </a:extLst>
              </a:tr>
              <a:tr h="1033881"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Felhasználó orientált (</a:t>
                      </a:r>
                      <a:r>
                        <a:rPr lang="hu-HU" sz="2800" dirty="0" err="1"/>
                        <a:t>User-oriented</a:t>
                      </a:r>
                      <a:r>
                        <a:rPr lang="hu-HU" sz="2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ETHICS, ISAC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95934"/>
                  </a:ext>
                </a:extLst>
              </a:tr>
              <a:tr h="1033881"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Szervezeti célokra fókuszált</a:t>
                      </a:r>
                    </a:p>
                    <a:p>
                      <a:pPr algn="ctr"/>
                      <a:r>
                        <a:rPr lang="hu-HU" sz="2800" dirty="0"/>
                        <a:t>(</a:t>
                      </a:r>
                      <a:r>
                        <a:rPr lang="hu-HU" sz="2800" dirty="0" err="1"/>
                        <a:t>Focus</a:t>
                      </a:r>
                      <a:r>
                        <a:rPr lang="hu-HU" sz="2800" dirty="0"/>
                        <a:t> </a:t>
                      </a:r>
                      <a:r>
                        <a:rPr lang="hu-HU" sz="2800" dirty="0" err="1"/>
                        <a:t>on</a:t>
                      </a:r>
                      <a:r>
                        <a:rPr lang="hu-HU" sz="2800" dirty="0"/>
                        <a:t> </a:t>
                      </a:r>
                      <a:r>
                        <a:rPr lang="hu-HU" sz="2800" dirty="0" err="1"/>
                        <a:t>organizational</a:t>
                      </a:r>
                      <a:r>
                        <a:rPr lang="hu-HU" sz="2800" dirty="0"/>
                        <a:t> </a:t>
                      </a:r>
                      <a:r>
                        <a:rPr lang="hu-HU" sz="2800" dirty="0" err="1"/>
                        <a:t>aims</a:t>
                      </a:r>
                      <a:r>
                        <a:rPr lang="hu-HU" sz="2800" dirty="0"/>
                        <a:t>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800" dirty="0"/>
                        <a:t>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762624"/>
                  </a:ext>
                </a:extLst>
              </a:tr>
              <a:tr h="1033881">
                <a:tc>
                  <a:txBody>
                    <a:bodyPr/>
                    <a:lstStyle/>
                    <a:p>
                      <a:pPr algn="ctr"/>
                      <a:r>
                        <a:rPr lang="hu-HU" sz="2800" dirty="0" err="1"/>
                        <a:t>Hybrid</a:t>
                      </a:r>
                      <a:endParaRPr lang="hu-H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800" dirty="0" err="1"/>
                        <a:t>Multiview</a:t>
                      </a:r>
                      <a:endParaRPr lang="hu-H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781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99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A blue and pink nebula in sp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9168402" y="4769900"/>
                </a:moveTo>
                <a:lnTo>
                  <a:pt x="9547860" y="5836920"/>
                </a:lnTo>
                <a:lnTo>
                  <a:pt x="9927318" y="4769900"/>
                </a:lnTo>
                <a:close/>
                <a:moveTo>
                  <a:pt x="10931323" y="4039616"/>
                </a:moveTo>
                <a:lnTo>
                  <a:pt x="10394696" y="4576243"/>
                </a:lnTo>
                <a:lnTo>
                  <a:pt x="11417365" y="5062285"/>
                </a:lnTo>
                <a:close/>
                <a:moveTo>
                  <a:pt x="8164397" y="4039616"/>
                </a:moveTo>
                <a:lnTo>
                  <a:pt x="7678110" y="5062285"/>
                </a:lnTo>
                <a:lnTo>
                  <a:pt x="8701024" y="4576243"/>
                </a:lnTo>
                <a:close/>
                <a:moveTo>
                  <a:pt x="7970740" y="2813322"/>
                </a:moveTo>
                <a:lnTo>
                  <a:pt x="6903720" y="3192780"/>
                </a:lnTo>
                <a:lnTo>
                  <a:pt x="7970740" y="3572238"/>
                </a:lnTo>
                <a:close/>
                <a:moveTo>
                  <a:pt x="9547860" y="1870710"/>
                </a:moveTo>
                <a:cubicBezTo>
                  <a:pt x="8817701" y="1870710"/>
                  <a:pt x="8225790" y="2462621"/>
                  <a:pt x="8225790" y="3192780"/>
                </a:cubicBezTo>
                <a:cubicBezTo>
                  <a:pt x="8225790" y="3922939"/>
                  <a:pt x="8817701" y="4514850"/>
                  <a:pt x="9547860" y="4514850"/>
                </a:cubicBezTo>
                <a:cubicBezTo>
                  <a:pt x="10278019" y="4514850"/>
                  <a:pt x="10869930" y="3922939"/>
                  <a:pt x="10869930" y="3192780"/>
                </a:cubicBezTo>
                <a:cubicBezTo>
                  <a:pt x="10869930" y="2462621"/>
                  <a:pt x="10278019" y="1870710"/>
                  <a:pt x="9547860" y="1870710"/>
                </a:cubicBezTo>
                <a:close/>
                <a:moveTo>
                  <a:pt x="11417365" y="1323030"/>
                </a:moveTo>
                <a:lnTo>
                  <a:pt x="10394696" y="1809317"/>
                </a:lnTo>
                <a:lnTo>
                  <a:pt x="10931323" y="2345944"/>
                </a:lnTo>
                <a:close/>
                <a:moveTo>
                  <a:pt x="7678110" y="1323030"/>
                </a:moveTo>
                <a:lnTo>
                  <a:pt x="8164397" y="2345944"/>
                </a:lnTo>
                <a:lnTo>
                  <a:pt x="8701024" y="1809317"/>
                </a:lnTo>
                <a:close/>
                <a:moveTo>
                  <a:pt x="9547860" y="548640"/>
                </a:moveTo>
                <a:lnTo>
                  <a:pt x="9168402" y="1615660"/>
                </a:lnTo>
                <a:lnTo>
                  <a:pt x="9927318" y="1615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92780"/>
                </a:lnTo>
                <a:lnTo>
                  <a:pt x="11124980" y="2813322"/>
                </a:lnTo>
                <a:lnTo>
                  <a:pt x="11124980" y="3572238"/>
                </a:lnTo>
                <a:lnTo>
                  <a:pt x="12192000" y="319278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ctrTitle"/>
          </p:nvPr>
        </p:nvSpPr>
        <p:spPr>
          <a:xfrm>
            <a:off x="-609600" y="1310640"/>
            <a:ext cx="92659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300"/>
              <a:buFont typeface="Calibri"/>
              <a:buNone/>
            </a:pPr>
            <a:r>
              <a:rPr lang="en-GB" sz="11300" b="1"/>
              <a:t>Agilis</a:t>
            </a:r>
            <a:br>
              <a:rPr lang="en-GB" sz="11300" b="1"/>
            </a:br>
            <a:r>
              <a:rPr lang="en-GB" sz="11300" b="1"/>
              <a:t>módszerek</a:t>
            </a:r>
            <a:endParaRPr sz="113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EF3D9D-7C81-D38B-D77B-09E8435F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1D13B0-81A4-3336-0B77-7F0DF0F2C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600" dirty="0"/>
              <a:t>Egy szervezetnek egy új információs rendszer felvétele nem lehet egy egyrétű döntés</a:t>
            </a:r>
          </a:p>
          <a:p>
            <a:endParaRPr lang="hu-HU" sz="2600" dirty="0"/>
          </a:p>
          <a:p>
            <a:r>
              <a:rPr lang="hu-HU" sz="2600" dirty="0"/>
              <a:t>Az információs rendszert a kontextusnak, a helyzetnek és a végfelhasználók igényeinek megfelelően kell megtervezni</a:t>
            </a:r>
          </a:p>
          <a:p>
            <a:endParaRPr lang="hu-HU" sz="2600" dirty="0"/>
          </a:p>
          <a:p>
            <a:r>
              <a:rPr lang="hu-HU" sz="2600" dirty="0"/>
              <a:t>Az információs rendszer felvételét teszik lehetővé ezek a módszertanok</a:t>
            </a:r>
          </a:p>
        </p:txBody>
      </p:sp>
    </p:spTree>
    <p:extLst>
      <p:ext uri="{BB962C8B-B14F-4D97-AF65-F5344CB8AC3E}">
        <p14:creationId xmlns:p14="http://schemas.microsoft.com/office/powerpoint/2010/main" val="189764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 descr="A blue and pink nebula in sp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-49423320" y="-15209520"/>
            <a:ext cx="71445120" cy="3966972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9168402" y="4769900"/>
                </a:moveTo>
                <a:lnTo>
                  <a:pt x="9547860" y="5836920"/>
                </a:lnTo>
                <a:lnTo>
                  <a:pt x="9927318" y="4769900"/>
                </a:lnTo>
                <a:close/>
                <a:moveTo>
                  <a:pt x="10931323" y="4039616"/>
                </a:moveTo>
                <a:lnTo>
                  <a:pt x="10394696" y="4576243"/>
                </a:lnTo>
                <a:lnTo>
                  <a:pt x="11417365" y="5062285"/>
                </a:lnTo>
                <a:close/>
                <a:moveTo>
                  <a:pt x="8164397" y="4039616"/>
                </a:moveTo>
                <a:lnTo>
                  <a:pt x="7678110" y="5062285"/>
                </a:lnTo>
                <a:lnTo>
                  <a:pt x="8701024" y="4576243"/>
                </a:lnTo>
                <a:close/>
                <a:moveTo>
                  <a:pt x="7970740" y="2813322"/>
                </a:moveTo>
                <a:lnTo>
                  <a:pt x="6903720" y="3192780"/>
                </a:lnTo>
                <a:lnTo>
                  <a:pt x="7970740" y="3572238"/>
                </a:lnTo>
                <a:close/>
                <a:moveTo>
                  <a:pt x="9547860" y="1870710"/>
                </a:moveTo>
                <a:cubicBezTo>
                  <a:pt x="8817701" y="1870710"/>
                  <a:pt x="8225790" y="2462621"/>
                  <a:pt x="8225790" y="3192780"/>
                </a:cubicBezTo>
                <a:cubicBezTo>
                  <a:pt x="8225790" y="3922939"/>
                  <a:pt x="8817701" y="4514850"/>
                  <a:pt x="9547860" y="4514850"/>
                </a:cubicBezTo>
                <a:cubicBezTo>
                  <a:pt x="10278019" y="4514850"/>
                  <a:pt x="10869930" y="3922939"/>
                  <a:pt x="10869930" y="3192780"/>
                </a:cubicBezTo>
                <a:cubicBezTo>
                  <a:pt x="10869930" y="2462621"/>
                  <a:pt x="10278019" y="1870710"/>
                  <a:pt x="9547860" y="1870710"/>
                </a:cubicBezTo>
                <a:close/>
                <a:moveTo>
                  <a:pt x="11417365" y="1323030"/>
                </a:moveTo>
                <a:lnTo>
                  <a:pt x="10394696" y="1809317"/>
                </a:lnTo>
                <a:lnTo>
                  <a:pt x="10931323" y="2345944"/>
                </a:lnTo>
                <a:close/>
                <a:moveTo>
                  <a:pt x="7678110" y="1323030"/>
                </a:moveTo>
                <a:lnTo>
                  <a:pt x="8164397" y="2345944"/>
                </a:lnTo>
                <a:lnTo>
                  <a:pt x="8701024" y="1809317"/>
                </a:lnTo>
                <a:close/>
                <a:moveTo>
                  <a:pt x="9547860" y="548640"/>
                </a:moveTo>
                <a:lnTo>
                  <a:pt x="9168402" y="1615660"/>
                </a:lnTo>
                <a:lnTo>
                  <a:pt x="9927318" y="1615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92780"/>
                </a:lnTo>
                <a:lnTo>
                  <a:pt x="11124980" y="2813322"/>
                </a:lnTo>
                <a:lnTo>
                  <a:pt x="11124980" y="3572238"/>
                </a:lnTo>
                <a:lnTo>
                  <a:pt x="12192000" y="319278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0" y="670560"/>
            <a:ext cx="12192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Miért/Hogyan jöttek létre?</a:t>
            </a:r>
            <a:endParaRPr sz="8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82880" y="4061091"/>
            <a:ext cx="999744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Szakemberek hozták létre nem kutatók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Csak később kezdték el kutatni és kategorizálni őket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Alap koncepciója hogy a fejlesztés egy kreatív munka és sok formálódáson megy át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Folyamatos új technológiák instabilitása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82880" y="4050328"/>
            <a:ext cx="99974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vevők nem tudták jól átadni igényeiket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Gyorsan változó elvárások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Gyors válaszidő az előző metódusokkal szemben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52</TotalTime>
  <Words>3623</Words>
  <Application>Microsoft Office PowerPoint</Application>
  <PresentationFormat>Szélesvásznú</PresentationFormat>
  <Paragraphs>508</Paragraphs>
  <Slides>80</Slides>
  <Notes>48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15</vt:i4>
      </vt:variant>
      <vt:variant>
        <vt:lpstr>Téma</vt:lpstr>
      </vt:variant>
      <vt:variant>
        <vt:i4>4</vt:i4>
      </vt:variant>
      <vt:variant>
        <vt:lpstr>Diacímek</vt:lpstr>
      </vt:variant>
      <vt:variant>
        <vt:i4>80</vt:i4>
      </vt:variant>
    </vt:vector>
  </HeadingPairs>
  <TitlesOfParts>
    <vt:vector size="99" baseType="lpstr">
      <vt:lpstr>ADLaM Display</vt:lpstr>
      <vt:lpstr>Algerian</vt:lpstr>
      <vt:lpstr>Aptos Black</vt:lpstr>
      <vt:lpstr>Arial</vt:lpstr>
      <vt:lpstr>Arial Black</vt:lpstr>
      <vt:lpstr>Calibri</vt:lpstr>
      <vt:lpstr>Calibri Light</vt:lpstr>
      <vt:lpstr>Century Gothic</vt:lpstr>
      <vt:lpstr>Gill Sans</vt:lpstr>
      <vt:lpstr>Gill Sans MT</vt:lpstr>
      <vt:lpstr>Nunito Sans</vt:lpstr>
      <vt:lpstr>Times New Roman</vt:lpstr>
      <vt:lpstr>Wingdings</vt:lpstr>
      <vt:lpstr>Wingdings 2</vt:lpstr>
      <vt:lpstr>Wingdings 3</vt:lpstr>
      <vt:lpstr>Office Theme</vt:lpstr>
      <vt:lpstr>Dividend</vt:lpstr>
      <vt:lpstr>Vapor Trail</vt:lpstr>
      <vt:lpstr>Ion</vt:lpstr>
      <vt:lpstr>INFORMÁCIÓS RENDSZERFEJLESZTÉSI MÓDSZERTANOK</vt:lpstr>
      <vt:lpstr>BEVEZETÉS</vt:lpstr>
      <vt:lpstr>BEVEZETÉS</vt:lpstr>
      <vt:lpstr>BEVEZETÉS</vt:lpstr>
      <vt:lpstr>BEVEZETÉS</vt:lpstr>
      <vt:lpstr>BEVEZETÉS</vt:lpstr>
      <vt:lpstr>Információs rendszerek fejlesztési módszerei</vt:lpstr>
      <vt:lpstr>Agilis módszerek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Scrum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SSM (Soft Systems Methodology)     UCD (User-centered Development Methodology)</vt:lpstr>
      <vt:lpstr>SSM</vt:lpstr>
      <vt:lpstr>SSM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 SSM        UCD</vt:lpstr>
      <vt:lpstr>ETHICS</vt:lpstr>
      <vt:lpstr>ETHICS</vt:lpstr>
      <vt:lpstr>ETHICS</vt:lpstr>
      <vt:lpstr>ETHICS</vt:lpstr>
      <vt:lpstr>ETHICS 3 központi cél</vt:lpstr>
      <vt:lpstr>ETHICS</vt:lpstr>
      <vt:lpstr>STRADIS Módszertan </vt:lpstr>
      <vt:lpstr>Mit jelent a STRADIS?</vt:lpstr>
      <vt:lpstr>Korai Módszertanok Korszaka</vt:lpstr>
      <vt:lpstr>Strukturált módszertan</vt:lpstr>
      <vt:lpstr>Funkcionális elemzés</vt:lpstr>
      <vt:lpstr>A STRADIS lényegében négy egymást követő szakaszból áll </vt:lpstr>
      <vt:lpstr>Alkalmazása</vt:lpstr>
      <vt:lpstr>Információs mérnöki tudomány (IE) Information Engineering </vt:lpstr>
      <vt:lpstr>Információs Mérnöki Módszertan (IEM)</vt:lpstr>
      <vt:lpstr>Információs Infrastruktúra</vt:lpstr>
      <vt:lpstr>Információs mérnöki tudomány (IE) alapjai</vt:lpstr>
      <vt:lpstr>Jackson-rendszerfejlesztés (JSD)</vt:lpstr>
      <vt:lpstr>Jackson-rendszerfejlesztés (JSD)</vt:lpstr>
      <vt:lpstr>Jackson-rendszerfejlesztés (JSD)</vt:lpstr>
      <vt:lpstr>Jackson-rendszerfejlesztés (JSD)</vt:lpstr>
      <vt:lpstr>Jackson-rendszerfejlesztés (JSD)</vt:lpstr>
      <vt:lpstr>Jackson-rendszerfejlesztés (JSD)</vt:lpstr>
      <vt:lpstr>Jackson-rendszerfejlesztés (JSD)</vt:lpstr>
      <vt:lpstr>Jackson-rendszerfejlesztés (JSD)</vt:lpstr>
      <vt:lpstr>Jackson-rendszerfejlesztés (JSD)</vt:lpstr>
      <vt:lpstr>Információs rendszerek működése és változások elemzése(ISAC)</vt:lpstr>
      <vt:lpstr>Információs rendszerek működése és változások elemzése(ISAC)</vt:lpstr>
      <vt:lpstr>Információs rendszerek működése és változások elemzése(ISAC)</vt:lpstr>
      <vt:lpstr>ISAC megközelítés</vt:lpstr>
      <vt:lpstr>PowerPoint-bemutató</vt:lpstr>
      <vt:lpstr>ISAC jellemzői</vt:lpstr>
      <vt:lpstr> Multiview módszertan</vt:lpstr>
      <vt:lpstr>Multiview módszertan alapelvei</vt:lpstr>
      <vt:lpstr>PowerPoint-bemutató</vt:lpstr>
      <vt:lpstr>Multiview módszertan</vt:lpstr>
      <vt:lpstr>Multiview 2 módszertan</vt:lpstr>
      <vt:lpstr>Multiview 2 módszertan</vt:lpstr>
      <vt:lpstr>Összegzés</vt:lpstr>
      <vt:lpstr>Konklúzió</vt:lpstr>
      <vt:lpstr>Konklúzió</vt:lpstr>
      <vt:lpstr>PowerPoint-bemutató</vt:lpstr>
      <vt:lpstr>Konklúzió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INFORMÁCIÓS RENDSZERFEJLESZTÉSI MÓDSZERTANOK</dc:title>
  <dc:creator>Ádám Kriston</dc:creator>
  <cp:lastModifiedBy>siskad</cp:lastModifiedBy>
  <cp:revision>6</cp:revision>
  <dcterms:created xsi:type="dcterms:W3CDTF">2023-10-17T17:55:13Z</dcterms:created>
  <dcterms:modified xsi:type="dcterms:W3CDTF">2023-10-17T18:50:29Z</dcterms:modified>
</cp:coreProperties>
</file>